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483" r:id="rId1"/>
  </p:sldMasterIdLst>
  <p:notesMasterIdLst>
    <p:notesMasterId r:id="rId35"/>
  </p:notesMasterIdLst>
  <p:sldIdLst>
    <p:sldId id="256" r:id="rId2"/>
    <p:sldId id="262" r:id="rId3"/>
    <p:sldId id="265" r:id="rId4"/>
    <p:sldId id="257" r:id="rId5"/>
    <p:sldId id="263" r:id="rId6"/>
    <p:sldId id="261" r:id="rId7"/>
    <p:sldId id="267" r:id="rId8"/>
    <p:sldId id="269" r:id="rId9"/>
    <p:sldId id="295" r:id="rId10"/>
    <p:sldId id="294" r:id="rId11"/>
    <p:sldId id="268" r:id="rId12"/>
    <p:sldId id="292" r:id="rId13"/>
    <p:sldId id="293" r:id="rId14"/>
    <p:sldId id="272" r:id="rId15"/>
    <p:sldId id="288" r:id="rId16"/>
    <p:sldId id="277" r:id="rId17"/>
    <p:sldId id="279" r:id="rId18"/>
    <p:sldId id="280" r:id="rId19"/>
    <p:sldId id="290" r:id="rId20"/>
    <p:sldId id="281" r:id="rId21"/>
    <p:sldId id="278" r:id="rId22"/>
    <p:sldId id="282" r:id="rId23"/>
    <p:sldId id="283" r:id="rId24"/>
    <p:sldId id="284" r:id="rId25"/>
    <p:sldId id="285" r:id="rId26"/>
    <p:sldId id="286" r:id="rId27"/>
    <p:sldId id="287" r:id="rId28"/>
    <p:sldId id="276" r:id="rId29"/>
    <p:sldId id="271" r:id="rId30"/>
    <p:sldId id="289" r:id="rId31"/>
    <p:sldId id="291" r:id="rId32"/>
    <p:sldId id="259" r:id="rId33"/>
    <p:sldId id="260"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ELLALA LINGA BHANU PRAKASH REDDY" initials="VLBPR" lastIdx="1" clrIdx="0">
    <p:extLst>
      <p:ext uri="{19B8F6BF-5375-455C-9EA6-DF929625EA0E}">
        <p15:presenceInfo xmlns:p15="http://schemas.microsoft.com/office/powerpoint/2012/main" userId="S::19701A0211@annamacharyagroup.org::bdc40327-a24c-4406-af76-a27200c3399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611" autoAdjust="0"/>
  </p:normalViewPr>
  <p:slideViewPr>
    <p:cSldViewPr snapToGrid="0">
      <p:cViewPr>
        <p:scale>
          <a:sx n="75" d="100"/>
          <a:sy n="75" d="100"/>
        </p:scale>
        <p:origin x="946"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7EF4CD-2947-4F21-83EC-5503FB402AE7}" type="datetimeFigureOut">
              <a:rPr lang="en-IN" smtClean="0"/>
              <a:t>14-03-2023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EB4314-8ABB-469F-A992-4E4662987FE7}" type="slidenum">
              <a:rPr lang="en-IN" smtClean="0"/>
              <a:t>‹#›</a:t>
            </a:fld>
            <a:endParaRPr lang="en-IN"/>
          </a:p>
        </p:txBody>
      </p:sp>
    </p:spTree>
    <p:extLst>
      <p:ext uri="{BB962C8B-B14F-4D97-AF65-F5344CB8AC3E}">
        <p14:creationId xmlns:p14="http://schemas.microsoft.com/office/powerpoint/2010/main" val="696305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EB4314-8ABB-469F-A992-4E4662987FE7}" type="slidenum">
              <a:rPr lang="en-IN" smtClean="0"/>
              <a:t>1</a:t>
            </a:fld>
            <a:endParaRPr lang="en-IN"/>
          </a:p>
        </p:txBody>
      </p:sp>
    </p:spTree>
    <p:extLst>
      <p:ext uri="{BB962C8B-B14F-4D97-AF65-F5344CB8AC3E}">
        <p14:creationId xmlns:p14="http://schemas.microsoft.com/office/powerpoint/2010/main" val="3368631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EB4314-8ABB-469F-A992-4E4662987FE7}" type="slidenum">
              <a:rPr lang="en-IN" smtClean="0"/>
              <a:t>2</a:t>
            </a:fld>
            <a:endParaRPr lang="en-IN"/>
          </a:p>
        </p:txBody>
      </p:sp>
    </p:spTree>
    <p:extLst>
      <p:ext uri="{BB962C8B-B14F-4D97-AF65-F5344CB8AC3E}">
        <p14:creationId xmlns:p14="http://schemas.microsoft.com/office/powerpoint/2010/main" val="11982287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EB4314-8ABB-469F-A992-4E4662987FE7}" type="slidenum">
              <a:rPr lang="en-IN" smtClean="0"/>
              <a:t>29</a:t>
            </a:fld>
            <a:endParaRPr lang="en-IN"/>
          </a:p>
        </p:txBody>
      </p:sp>
    </p:spTree>
    <p:extLst>
      <p:ext uri="{BB962C8B-B14F-4D97-AF65-F5344CB8AC3E}">
        <p14:creationId xmlns:p14="http://schemas.microsoft.com/office/powerpoint/2010/main" val="34520623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30593385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27969337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161016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10951952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441671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37403604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19856828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10784982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5084383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446B9-0A0D-4CE0-9DF5-DB7A9359CE9D}" type="datetimeFigureOut">
              <a:rPr lang="en-IN" smtClean="0"/>
              <a:t>14-03-2023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19484396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446B9-0A0D-4CE0-9DF5-DB7A9359CE9D}" type="datetimeFigureOut">
              <a:rPr lang="en-IN" smtClean="0"/>
              <a:t>14-03-2023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18619917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446B9-0A0D-4CE0-9DF5-DB7A9359CE9D}" type="datetimeFigureOut">
              <a:rPr lang="en-IN" smtClean="0"/>
              <a:t>14-03-2023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37896915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446B9-0A0D-4CE0-9DF5-DB7A9359CE9D}" type="datetimeFigureOut">
              <a:rPr lang="en-IN" smtClean="0"/>
              <a:t>14-03-2023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14276102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446B9-0A0D-4CE0-9DF5-DB7A9359CE9D}" type="datetimeFigureOut">
              <a:rPr lang="en-IN" smtClean="0"/>
              <a:t>14-03-2023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1594465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50446B9-0A0D-4CE0-9DF5-DB7A9359CE9D}" type="datetimeFigureOut">
              <a:rPr lang="en-IN" smtClean="0"/>
              <a:t>14-03-2023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18265662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446B9-0A0D-4CE0-9DF5-DB7A9359CE9D}" type="datetimeFigureOut">
              <a:rPr lang="en-IN" smtClean="0"/>
              <a:t>14-03-2023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2028DC0-52E0-4577-82AD-86849BC66454}" type="slidenum">
              <a:rPr lang="en-IN" smtClean="0"/>
              <a:t>‹#›</a:t>
            </a:fld>
            <a:endParaRPr lang="en-IN"/>
          </a:p>
        </p:txBody>
      </p:sp>
    </p:spTree>
    <p:extLst>
      <p:ext uri="{BB962C8B-B14F-4D97-AF65-F5344CB8AC3E}">
        <p14:creationId xmlns:p14="http://schemas.microsoft.com/office/powerpoint/2010/main" val="17631890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50446B9-0A0D-4CE0-9DF5-DB7A9359CE9D}" type="datetimeFigureOut">
              <a:rPr lang="en-IN" smtClean="0"/>
              <a:t>14-03-2023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2028DC0-52E0-4577-82AD-86849BC66454}" type="slidenum">
              <a:rPr lang="en-IN" smtClean="0"/>
              <a:t>‹#›</a:t>
            </a:fld>
            <a:endParaRPr lang="en-IN"/>
          </a:p>
        </p:txBody>
      </p:sp>
    </p:spTree>
    <p:extLst>
      <p:ext uri="{BB962C8B-B14F-4D97-AF65-F5344CB8AC3E}">
        <p14:creationId xmlns:p14="http://schemas.microsoft.com/office/powerpoint/2010/main" val="777299274"/>
      </p:ext>
    </p:extLst>
  </p:cSld>
  <p:clrMap bg1="lt1" tx1="dk1" bg2="lt2" tx2="dk2" accent1="accent1" accent2="accent2" accent3="accent3" accent4="accent4" accent5="accent5" accent6="accent6" hlink="hlink" folHlink="folHlink"/>
  <p:sldLayoutIdLst>
    <p:sldLayoutId id="2147484484" r:id="rId1"/>
    <p:sldLayoutId id="2147484485" r:id="rId2"/>
    <p:sldLayoutId id="2147484486" r:id="rId3"/>
    <p:sldLayoutId id="2147484487" r:id="rId4"/>
    <p:sldLayoutId id="2147484488" r:id="rId5"/>
    <p:sldLayoutId id="2147484489" r:id="rId6"/>
    <p:sldLayoutId id="2147484490" r:id="rId7"/>
    <p:sldLayoutId id="2147484491" r:id="rId8"/>
    <p:sldLayoutId id="2147484492" r:id="rId9"/>
    <p:sldLayoutId id="2147484493" r:id="rId10"/>
    <p:sldLayoutId id="2147484494" r:id="rId11"/>
    <p:sldLayoutId id="2147484495" r:id="rId12"/>
    <p:sldLayoutId id="2147484496" r:id="rId13"/>
    <p:sldLayoutId id="2147484497" r:id="rId14"/>
    <p:sldLayoutId id="2147484498" r:id="rId15"/>
    <p:sldLayoutId id="2147484499" r:id="rId16"/>
  </p:sldLayoutIdLst>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02C412-68AF-1AFB-005B-3DFFA39FACBA}"/>
              </a:ext>
            </a:extLst>
          </p:cNvPr>
          <p:cNvSpPr txBox="1"/>
          <p:nvPr/>
        </p:nvSpPr>
        <p:spPr>
          <a:xfrm>
            <a:off x="933102" y="4029960"/>
            <a:ext cx="4235116" cy="1508105"/>
          </a:xfrm>
          <a:prstGeom prst="rect">
            <a:avLst/>
          </a:prstGeom>
          <a:noFill/>
        </p:spPr>
        <p:txBody>
          <a:bodyPr wrap="square" rtlCol="0">
            <a:spAutoFit/>
          </a:bodyPr>
          <a:lstStyle/>
          <a:p>
            <a:r>
              <a:rPr lang="en-IN" sz="2000" b="1" u="sng" dirty="0">
                <a:latin typeface="Times New Roman" panose="02020603050405020304" pitchFamily="18" charset="0"/>
                <a:cs typeface="Times New Roman" panose="02020603050405020304" pitchFamily="18" charset="0"/>
              </a:rPr>
              <a:t> Group by :-</a:t>
            </a:r>
          </a:p>
          <a:p>
            <a:pPr marL="342900" indent="-342900">
              <a:buAutoNum type="arabicPeriod"/>
            </a:pPr>
            <a:r>
              <a:rPr lang="en-IN" dirty="0">
                <a:latin typeface="Times New Roman" panose="02020603050405020304" pitchFamily="18" charset="0"/>
                <a:cs typeface="Times New Roman" panose="02020603050405020304" pitchFamily="18" charset="0"/>
              </a:rPr>
              <a:t>K. Chandrakala</a:t>
            </a:r>
          </a:p>
          <a:p>
            <a:pPr marL="342900" indent="-342900">
              <a:buAutoNum type="arabicPeriod"/>
            </a:pPr>
            <a:r>
              <a:rPr lang="en-IN" dirty="0">
                <a:latin typeface="Times New Roman" panose="02020603050405020304" pitchFamily="18" charset="0"/>
                <a:cs typeface="Times New Roman" panose="02020603050405020304" pitchFamily="18" charset="0"/>
              </a:rPr>
              <a:t>N. Keerthi</a:t>
            </a:r>
          </a:p>
          <a:p>
            <a:pPr marL="342900" indent="-342900">
              <a:buAutoNum type="arabicPeriod"/>
            </a:pPr>
            <a:r>
              <a:rPr lang="en-IN" dirty="0">
                <a:latin typeface="Times New Roman" panose="02020603050405020304" pitchFamily="18" charset="0"/>
                <a:cs typeface="Times New Roman" panose="02020603050405020304" pitchFamily="18" charset="0"/>
              </a:rPr>
              <a:t>V. Ayyappa Reddy</a:t>
            </a:r>
          </a:p>
          <a:p>
            <a:pPr marL="342900" indent="-342900">
              <a:buAutoNum type="arabicPeriod"/>
            </a:pPr>
            <a:r>
              <a:rPr lang="en-IN" dirty="0">
                <a:latin typeface="Times New Roman" panose="02020603050405020304" pitchFamily="18" charset="0"/>
                <a:cs typeface="Times New Roman" panose="02020603050405020304" pitchFamily="18" charset="0"/>
              </a:rPr>
              <a:t>V.L. Bhanu Prakash Reddy</a:t>
            </a:r>
          </a:p>
        </p:txBody>
      </p:sp>
      <p:sp>
        <p:nvSpPr>
          <p:cNvPr id="3" name="TextBox 2">
            <a:extLst>
              <a:ext uri="{FF2B5EF4-FFF2-40B4-BE49-F238E27FC236}">
                <a16:creationId xmlns:a16="http://schemas.microsoft.com/office/drawing/2014/main" id="{3882D565-5F4C-030E-10F9-9BCCDD38AD41}"/>
              </a:ext>
            </a:extLst>
          </p:cNvPr>
          <p:cNvSpPr txBox="1"/>
          <p:nvPr/>
        </p:nvSpPr>
        <p:spPr>
          <a:xfrm>
            <a:off x="6156943" y="4276181"/>
            <a:ext cx="3930316" cy="1231106"/>
          </a:xfrm>
          <a:prstGeom prst="rect">
            <a:avLst/>
          </a:prstGeom>
          <a:noFill/>
        </p:spPr>
        <p:txBody>
          <a:bodyPr wrap="square" rtlCol="0">
            <a:spAutoFit/>
          </a:bodyPr>
          <a:lstStyle/>
          <a:p>
            <a:r>
              <a:rPr lang="en-IN" sz="2000" b="1" u="sng" dirty="0">
                <a:latin typeface="Times New Roman" panose="02020603050405020304" pitchFamily="18" charset="0"/>
                <a:cs typeface="Times New Roman" panose="02020603050405020304" pitchFamily="18" charset="0"/>
              </a:rPr>
              <a:t>GUIDED BY :-</a:t>
            </a:r>
          </a:p>
          <a:p>
            <a:r>
              <a:rPr lang="en-IN" dirty="0" err="1">
                <a:latin typeface="Times New Roman" panose="02020603050405020304" pitchFamily="18" charset="0"/>
                <a:cs typeface="Times New Roman" panose="02020603050405020304" pitchFamily="18" charset="0"/>
              </a:rPr>
              <a:t>Mr.N</a:t>
            </a:r>
            <a:r>
              <a:rPr lang="en-IN" dirty="0">
                <a:latin typeface="Times New Roman" panose="02020603050405020304" pitchFamily="18" charset="0"/>
                <a:cs typeface="Times New Roman" panose="02020603050405020304" pitchFamily="18" charset="0"/>
              </a:rPr>
              <a:t>. SREERAMULA REDDY</a:t>
            </a:r>
          </a:p>
          <a:p>
            <a:r>
              <a:rPr lang="en-IN" dirty="0">
                <a:latin typeface="Times New Roman" panose="02020603050405020304" pitchFamily="18" charset="0"/>
                <a:cs typeface="Times New Roman" panose="02020603050405020304" pitchFamily="18" charset="0"/>
              </a:rPr>
              <a:t>ASSISTANT PROFESOR</a:t>
            </a:r>
          </a:p>
          <a:p>
            <a:r>
              <a:rPr lang="en-IN" dirty="0">
                <a:latin typeface="Times New Roman" panose="02020603050405020304" pitchFamily="18" charset="0"/>
                <a:cs typeface="Times New Roman" panose="02020603050405020304" pitchFamily="18" charset="0"/>
              </a:rPr>
              <a:t>Electrical and Electronics Engineering</a:t>
            </a:r>
          </a:p>
        </p:txBody>
      </p:sp>
      <p:sp>
        <p:nvSpPr>
          <p:cNvPr id="4" name="TextBox 3">
            <a:extLst>
              <a:ext uri="{FF2B5EF4-FFF2-40B4-BE49-F238E27FC236}">
                <a16:creationId xmlns:a16="http://schemas.microsoft.com/office/drawing/2014/main" id="{0C418AFF-6F1B-CD00-0F65-B6EE69D02EC4}"/>
              </a:ext>
            </a:extLst>
          </p:cNvPr>
          <p:cNvSpPr txBox="1"/>
          <p:nvPr/>
        </p:nvSpPr>
        <p:spPr>
          <a:xfrm>
            <a:off x="933102" y="782122"/>
            <a:ext cx="8671532" cy="2646878"/>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              </a:t>
            </a:r>
            <a:r>
              <a:rPr lang="en-IN" sz="2400" b="1" dirty="0">
                <a:latin typeface="Times New Roman" panose="02020603050405020304" pitchFamily="18" charset="0"/>
                <a:cs typeface="Times New Roman" panose="02020603050405020304" pitchFamily="18" charset="0"/>
              </a:rPr>
              <a:t>Annamacharya Institute of Technology and Sciences, 						</a:t>
            </a:r>
            <a:r>
              <a:rPr lang="en-IN" sz="2000" b="1" dirty="0">
                <a:latin typeface="Times New Roman" panose="02020603050405020304" pitchFamily="18" charset="0"/>
                <a:cs typeface="Times New Roman" panose="02020603050405020304" pitchFamily="18" charset="0"/>
              </a:rPr>
              <a:t>AUTONOMOUS </a:t>
            </a:r>
            <a:r>
              <a:rPr lang="en-IN" sz="2400" b="1" dirty="0">
                <a:latin typeface="Times New Roman" panose="02020603050405020304" pitchFamily="18" charset="0"/>
                <a:cs typeface="Times New Roman" panose="02020603050405020304" pitchFamily="18" charset="0"/>
              </a:rPr>
              <a:t>:: Rajampet</a:t>
            </a:r>
          </a:p>
          <a:p>
            <a:r>
              <a:rPr lang="en-IN" b="1" dirty="0">
                <a:latin typeface="Times New Roman" panose="02020603050405020304" pitchFamily="18" charset="0"/>
                <a:cs typeface="Times New Roman" panose="02020603050405020304" pitchFamily="18" charset="0"/>
              </a:rPr>
              <a:t>                                             </a:t>
            </a:r>
          </a:p>
          <a:p>
            <a:r>
              <a:rPr lang="en-IN" b="1" dirty="0">
                <a:latin typeface="Times New Roman" panose="02020603050405020304" pitchFamily="18" charset="0"/>
                <a:cs typeface="Times New Roman" panose="02020603050405020304" pitchFamily="18" charset="0"/>
              </a:rPr>
              <a:t>					           	</a:t>
            </a:r>
            <a:r>
              <a:rPr lang="en-IN" b="1" u="sng" dirty="0">
                <a:latin typeface="Times New Roman" panose="02020603050405020304" pitchFamily="18" charset="0"/>
                <a:cs typeface="Times New Roman" panose="02020603050405020304" pitchFamily="18" charset="0"/>
              </a:rPr>
              <a:t>Project Review</a:t>
            </a:r>
          </a:p>
          <a:p>
            <a:r>
              <a:rPr lang="en-IN" b="1"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cs typeface="Times New Roman" panose="02020603050405020304" pitchFamily="18" charset="0"/>
              </a:rPr>
              <a:t>A Presentation </a:t>
            </a:r>
          </a:p>
          <a:p>
            <a:r>
              <a:rPr lang="en-IN" sz="2000" b="1" dirty="0">
                <a:latin typeface="Times New Roman" panose="02020603050405020304" pitchFamily="18" charset="0"/>
                <a:cs typeface="Times New Roman" panose="02020603050405020304" pitchFamily="18" charset="0"/>
              </a:rPr>
              <a:t>                                                           On </a:t>
            </a:r>
          </a:p>
          <a:p>
            <a:r>
              <a:rPr lang="en-IN" dirty="0">
                <a:latin typeface="Times New Roman" panose="02020603050405020304" pitchFamily="18" charset="0"/>
                <a:cs typeface="Times New Roman" panose="02020603050405020304" pitchFamily="18" charset="0"/>
              </a:rPr>
              <a:t>       	 </a:t>
            </a:r>
            <a:r>
              <a:rPr lang="en-IN" sz="2400" b="1" dirty="0">
                <a:latin typeface="Times New Roman" panose="02020603050405020304" pitchFamily="18" charset="0"/>
                <a:cs typeface="Times New Roman" panose="02020603050405020304" pitchFamily="18" charset="0"/>
              </a:rPr>
              <a:t>“ Design and development of automated writing machine</a:t>
            </a:r>
            <a:r>
              <a:rPr lang="en-IN" sz="2400" dirty="0">
                <a:latin typeface="Times New Roman" panose="02020603050405020304" pitchFamily="18" charset="0"/>
                <a:cs typeface="Times New Roman" panose="02020603050405020304" pitchFamily="18" charset="0"/>
              </a:rPr>
              <a:t>”</a:t>
            </a:r>
          </a:p>
        </p:txBody>
      </p:sp>
      <p:sp>
        <p:nvSpPr>
          <p:cNvPr id="5" name="TextBox 4">
            <a:extLst>
              <a:ext uri="{FF2B5EF4-FFF2-40B4-BE49-F238E27FC236}">
                <a16:creationId xmlns:a16="http://schemas.microsoft.com/office/drawing/2014/main" id="{7EA2DE6C-34AA-06A7-6974-EE4E51E263E2}"/>
              </a:ext>
            </a:extLst>
          </p:cNvPr>
          <p:cNvSpPr txBox="1"/>
          <p:nvPr/>
        </p:nvSpPr>
        <p:spPr>
          <a:xfrm>
            <a:off x="532847" y="5698224"/>
            <a:ext cx="8438149" cy="646331"/>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        </a:t>
            </a:r>
          </a:p>
          <a:p>
            <a:r>
              <a:rPr lang="en-IN" b="1" dirty="0">
                <a:latin typeface="Times New Roman" panose="02020603050405020304" pitchFamily="18" charset="0"/>
                <a:cs typeface="Times New Roman" panose="02020603050405020304" pitchFamily="18" charset="0"/>
              </a:rPr>
              <a:t>	 DEPARTMENT OF ELECTRICAL AND ELECTRONICS ENGINEERING</a:t>
            </a:r>
          </a:p>
        </p:txBody>
      </p:sp>
      <p:pic>
        <p:nvPicPr>
          <p:cNvPr id="10" name="Picture 9">
            <a:extLst>
              <a:ext uri="{FF2B5EF4-FFF2-40B4-BE49-F238E27FC236}">
                <a16:creationId xmlns:a16="http://schemas.microsoft.com/office/drawing/2014/main" id="{B63BED26-396A-402F-942C-B5C21AC245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74077" y="1236220"/>
            <a:ext cx="2296048" cy="1735385"/>
          </a:xfrm>
          <a:prstGeom prst="rect">
            <a:avLst/>
          </a:prstGeom>
        </p:spPr>
      </p:pic>
      <p:pic>
        <p:nvPicPr>
          <p:cNvPr id="8" name="Picture 7">
            <a:extLst>
              <a:ext uri="{FF2B5EF4-FFF2-40B4-BE49-F238E27FC236}">
                <a16:creationId xmlns:a16="http://schemas.microsoft.com/office/drawing/2014/main" id="{4DCC51DD-5DE7-603D-9369-F473A2555C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710" y="1236220"/>
            <a:ext cx="1815882" cy="1815882"/>
          </a:xfrm>
          <a:prstGeom prst="rect">
            <a:avLst/>
          </a:prstGeom>
        </p:spPr>
      </p:pic>
    </p:spTree>
    <p:extLst>
      <p:ext uri="{BB962C8B-B14F-4D97-AF65-F5344CB8AC3E}">
        <p14:creationId xmlns:p14="http://schemas.microsoft.com/office/powerpoint/2010/main" val="22043204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2CCFEE-83AD-2FC2-510E-A04EDBE057A0}"/>
              </a:ext>
            </a:extLst>
          </p:cNvPr>
          <p:cNvSpPr txBox="1"/>
          <p:nvPr/>
        </p:nvSpPr>
        <p:spPr>
          <a:xfrm>
            <a:off x="447040" y="350311"/>
            <a:ext cx="8714740" cy="3782061"/>
          </a:xfrm>
          <a:prstGeom prst="rect">
            <a:avLst/>
          </a:prstGeom>
          <a:noFill/>
        </p:spPr>
        <p:txBody>
          <a:bodyPr wrap="square">
            <a:spAutoFit/>
          </a:bodyPr>
          <a:lstStyle/>
          <a:p>
            <a:pPr marR="179705" algn="just">
              <a:lnSpc>
                <a:spcPct val="150000"/>
              </a:lnSpc>
              <a:tabLst>
                <a:tab pos="2534920" algn="l"/>
              </a:tabLst>
            </a:pPr>
            <a:r>
              <a:rPr lang="en-US" sz="1800" b="1"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marR="179705" algn="just">
              <a:lnSpc>
                <a:spcPct val="150000"/>
              </a:lnSpc>
              <a:spcAft>
                <a:spcPts val="0"/>
              </a:spcAft>
              <a:tabLst>
                <a:tab pos="2534920" algn="l"/>
              </a:tabLst>
            </a:pPr>
            <a:r>
              <a:rPr lang="en-US" sz="1800" b="1" dirty="0">
                <a:effectLst/>
                <a:latin typeface="Times New Roman" panose="02020603050405020304" pitchFamily="18" charset="0"/>
                <a:ea typeface="Times New Roman" panose="02020603050405020304" pitchFamily="18" charset="0"/>
              </a:rPr>
              <a:t>Linear Rods:</a:t>
            </a:r>
            <a:endParaRPr lang="en-IN" sz="1600" dirty="0">
              <a:effectLst/>
              <a:latin typeface="Times New Roman" panose="02020603050405020304" pitchFamily="18" charset="0"/>
              <a:ea typeface="Times New Roman" panose="02020603050405020304" pitchFamily="18" charset="0"/>
            </a:endParaRPr>
          </a:p>
          <a:p>
            <a:pPr marR="179705">
              <a:lnSpc>
                <a:spcPct val="150000"/>
              </a:lnSpc>
              <a:spcAft>
                <a:spcPts val="0"/>
              </a:spcAft>
              <a:tabLst>
                <a:tab pos="2534920" algn="l"/>
              </a:tabLst>
            </a:pPr>
            <a:r>
              <a:rPr lang="en-US" sz="1800" b="1"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Long, thin, straight metal bars known as linear rods are frequently utilized in a variety of applications that call for load-bearing or structural support.</a:t>
            </a:r>
            <a:endParaRPr lang="en-IN" sz="1600" dirty="0">
              <a:effectLst/>
              <a:latin typeface="Times New Roman" panose="02020603050405020304" pitchFamily="18" charset="0"/>
              <a:ea typeface="Times New Roman" panose="02020603050405020304" pitchFamily="18" charset="0"/>
            </a:endParaRPr>
          </a:p>
          <a:p>
            <a:pPr marR="179705">
              <a:lnSpc>
                <a:spcPct val="150000"/>
              </a:lnSpc>
              <a:spcAft>
                <a:spcPts val="0"/>
              </a:spcAft>
              <a:tabLst>
                <a:tab pos="2534920" algn="l"/>
              </a:tabLst>
            </a:pPr>
            <a:r>
              <a:rPr lang="en-US" sz="1800" dirty="0">
                <a:effectLst/>
                <a:latin typeface="Times New Roman" panose="02020603050405020304" pitchFamily="18" charset="0"/>
                <a:ea typeface="Times New Roman" panose="02020603050405020304" pitchFamily="18" charset="0"/>
              </a:rPr>
              <a:t>1. Robotics: Precision linear motion in the X, Y, and Z axes is provided by linear rods in robotics applications.</a:t>
            </a:r>
            <a:endParaRPr lang="en-IN" sz="1600" dirty="0">
              <a:effectLst/>
              <a:latin typeface="Times New Roman" panose="02020603050405020304" pitchFamily="18" charset="0"/>
              <a:ea typeface="Times New Roman" panose="02020603050405020304" pitchFamily="18" charset="0"/>
            </a:endParaRPr>
          </a:p>
          <a:p>
            <a:pPr marR="179705">
              <a:lnSpc>
                <a:spcPct val="150000"/>
              </a:lnSpc>
              <a:spcAft>
                <a:spcPts val="0"/>
              </a:spcAft>
              <a:tabLst>
                <a:tab pos="2534920" algn="l"/>
              </a:tabLst>
            </a:pPr>
            <a:r>
              <a:rPr lang="en-US" sz="1800" dirty="0">
                <a:effectLst/>
                <a:latin typeface="Times New Roman" panose="02020603050405020304" pitchFamily="18" charset="0"/>
                <a:ea typeface="Times New Roman" panose="02020603050405020304" pitchFamily="18" charset="0"/>
              </a:rPr>
              <a:t>2. Manufacturing: In order to support numerous components, including convey or systems, assembly lines, and machining equipment, linear rods are employed in manufacturing processes.</a:t>
            </a:r>
            <a:endParaRPr lang="en-IN" sz="1600" dirty="0">
              <a:effectLst/>
              <a:latin typeface="Times New Roman" panose="02020603050405020304" pitchFamily="18" charset="0"/>
              <a:ea typeface="Times New Roman" panose="02020603050405020304" pitchFamily="18" charset="0"/>
            </a:endParaRPr>
          </a:p>
        </p:txBody>
      </p:sp>
      <p:graphicFrame>
        <p:nvGraphicFramePr>
          <p:cNvPr id="4" name="Table 3">
            <a:extLst>
              <a:ext uri="{FF2B5EF4-FFF2-40B4-BE49-F238E27FC236}">
                <a16:creationId xmlns:a16="http://schemas.microsoft.com/office/drawing/2014/main" id="{0119F4EE-F104-3695-6557-A7CE74F5B5CF}"/>
              </a:ext>
            </a:extLst>
          </p:cNvPr>
          <p:cNvGraphicFramePr>
            <a:graphicFrameLocks noGrp="1"/>
          </p:cNvGraphicFramePr>
          <p:nvPr>
            <p:extLst>
              <p:ext uri="{D42A27DB-BD31-4B8C-83A1-F6EECF244321}">
                <p14:modId xmlns:p14="http://schemas.microsoft.com/office/powerpoint/2010/main" val="3372960187"/>
              </p:ext>
            </p:extLst>
          </p:nvPr>
        </p:nvGraphicFramePr>
        <p:xfrm>
          <a:off x="2001679" y="4389406"/>
          <a:ext cx="6639560" cy="723900"/>
        </p:xfrm>
        <a:graphic>
          <a:graphicData uri="http://schemas.openxmlformats.org/drawingml/2006/table">
            <a:tbl>
              <a:tblPr firstRow="1" firstCol="1" bandRow="1">
                <a:tableStyleId>{5C22544A-7EE6-4342-B048-85BDC9FD1C3A}</a:tableStyleId>
              </a:tblPr>
              <a:tblGrid>
                <a:gridCol w="3319780">
                  <a:extLst>
                    <a:ext uri="{9D8B030D-6E8A-4147-A177-3AD203B41FA5}">
                      <a16:colId xmlns:a16="http://schemas.microsoft.com/office/drawing/2014/main" val="2681626662"/>
                    </a:ext>
                  </a:extLst>
                </a:gridCol>
                <a:gridCol w="3319780">
                  <a:extLst>
                    <a:ext uri="{9D8B030D-6E8A-4147-A177-3AD203B41FA5}">
                      <a16:colId xmlns:a16="http://schemas.microsoft.com/office/drawing/2014/main" val="3820248106"/>
                    </a:ext>
                  </a:extLst>
                </a:gridCol>
              </a:tblGrid>
              <a:tr h="0">
                <a:tc>
                  <a:txBody>
                    <a:bodyPr/>
                    <a:lstStyle/>
                    <a:p>
                      <a:pPr marR="179705" algn="just">
                        <a:lnSpc>
                          <a:spcPct val="150000"/>
                        </a:lnSpc>
                        <a:spcAft>
                          <a:spcPts val="0"/>
                        </a:spcAft>
                        <a:tabLst>
                          <a:tab pos="2534920" algn="l"/>
                        </a:tabLst>
                      </a:pPr>
                      <a:r>
                        <a:rPr lang="en-US" sz="1200" dirty="0">
                          <a:effectLst/>
                        </a:rPr>
                        <a:t>Diameter</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lnSpc>
                          <a:spcPct val="150000"/>
                        </a:lnSpc>
                        <a:spcAft>
                          <a:spcPts val="0"/>
                        </a:spcAft>
                        <a:tabLst>
                          <a:tab pos="2534920" algn="l"/>
                        </a:tabLst>
                      </a:pPr>
                      <a:r>
                        <a:rPr lang="en-US" sz="1200">
                          <a:effectLst/>
                        </a:rPr>
                        <a:t>12mm</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44890346"/>
                  </a:ext>
                </a:extLst>
              </a:tr>
              <a:tr h="0">
                <a:tc>
                  <a:txBody>
                    <a:bodyPr/>
                    <a:lstStyle/>
                    <a:p>
                      <a:pPr marR="179705" algn="just">
                        <a:lnSpc>
                          <a:spcPct val="150000"/>
                        </a:lnSpc>
                        <a:spcAft>
                          <a:spcPts val="0"/>
                        </a:spcAft>
                        <a:tabLst>
                          <a:tab pos="2534920" algn="l"/>
                        </a:tabLst>
                      </a:pPr>
                      <a:r>
                        <a:rPr lang="en-US" sz="1200">
                          <a:effectLst/>
                        </a:rPr>
                        <a:t>Length</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lnSpc>
                          <a:spcPct val="150000"/>
                        </a:lnSpc>
                        <a:spcAft>
                          <a:spcPts val="0"/>
                        </a:spcAft>
                        <a:tabLst>
                          <a:tab pos="2534920" algn="l"/>
                        </a:tabLst>
                      </a:pPr>
                      <a:r>
                        <a:rPr lang="en-US" sz="1200">
                          <a:effectLst/>
                        </a:rPr>
                        <a:t>450mm</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163264601"/>
                  </a:ext>
                </a:extLst>
              </a:tr>
              <a:tr h="0">
                <a:tc>
                  <a:txBody>
                    <a:bodyPr/>
                    <a:lstStyle/>
                    <a:p>
                      <a:pPr marR="179705" algn="just">
                        <a:lnSpc>
                          <a:spcPct val="150000"/>
                        </a:lnSpc>
                        <a:spcAft>
                          <a:spcPts val="0"/>
                        </a:spcAft>
                        <a:tabLst>
                          <a:tab pos="2534920" algn="l"/>
                        </a:tabLst>
                      </a:pPr>
                      <a:r>
                        <a:rPr lang="en-US" sz="1200" dirty="0">
                          <a:effectLst/>
                        </a:rPr>
                        <a:t>Tolerance</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lnSpc>
                          <a:spcPct val="150000"/>
                        </a:lnSpc>
                        <a:spcAft>
                          <a:spcPts val="0"/>
                        </a:spcAft>
                        <a:tabLst>
                          <a:tab pos="2534920" algn="l"/>
                        </a:tabLst>
                      </a:pPr>
                      <a:r>
                        <a:rPr lang="en-US" sz="1200" dirty="0">
                          <a:effectLst/>
                        </a:rPr>
                        <a:t>-0.005mm to -0.03mm</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73056056"/>
                  </a:ext>
                </a:extLst>
              </a:tr>
            </a:tbl>
          </a:graphicData>
        </a:graphic>
      </p:graphicFrame>
      <p:sp>
        <p:nvSpPr>
          <p:cNvPr id="5" name="Rectangle 1">
            <a:extLst>
              <a:ext uri="{FF2B5EF4-FFF2-40B4-BE49-F238E27FC236}">
                <a16:creationId xmlns:a16="http://schemas.microsoft.com/office/drawing/2014/main" id="{DD1B5294-CD02-531B-6CF9-130FB5D1B866}"/>
              </a:ext>
            </a:extLst>
          </p:cNvPr>
          <p:cNvSpPr>
            <a:spLocks noChangeArrowheads="1"/>
          </p:cNvSpPr>
          <p:nvPr/>
        </p:nvSpPr>
        <p:spPr bwMode="auto">
          <a:xfrm>
            <a:off x="1939918" y="3892427"/>
            <a:ext cx="453201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2535238" algn="l"/>
              </a:tabLst>
              <a:defRPr>
                <a:solidFill>
                  <a:schemeClr val="tx1"/>
                </a:solidFill>
                <a:latin typeface="Arial" panose="020B0604020202020204" pitchFamily="34" charset="0"/>
              </a:defRPr>
            </a:lvl1pPr>
            <a:lvl2pPr eaLnBrk="0" fontAlgn="base" hangingPunct="0">
              <a:spcBef>
                <a:spcPct val="0"/>
              </a:spcBef>
              <a:spcAft>
                <a:spcPct val="0"/>
              </a:spcAft>
              <a:tabLst>
                <a:tab pos="2535238" algn="l"/>
              </a:tabLst>
              <a:defRPr>
                <a:solidFill>
                  <a:schemeClr val="tx1"/>
                </a:solidFill>
                <a:latin typeface="Arial" panose="020B0604020202020204" pitchFamily="34" charset="0"/>
              </a:defRPr>
            </a:lvl2pPr>
            <a:lvl3pPr eaLnBrk="0" fontAlgn="base" hangingPunct="0">
              <a:spcBef>
                <a:spcPct val="0"/>
              </a:spcBef>
              <a:spcAft>
                <a:spcPct val="0"/>
              </a:spcAft>
              <a:tabLst>
                <a:tab pos="2535238" algn="l"/>
              </a:tabLst>
              <a:defRPr>
                <a:solidFill>
                  <a:schemeClr val="tx1"/>
                </a:solidFill>
                <a:latin typeface="Arial" panose="020B0604020202020204" pitchFamily="34" charset="0"/>
              </a:defRPr>
            </a:lvl3pPr>
            <a:lvl4pPr eaLnBrk="0" fontAlgn="base" hangingPunct="0">
              <a:spcBef>
                <a:spcPct val="0"/>
              </a:spcBef>
              <a:spcAft>
                <a:spcPct val="0"/>
              </a:spcAft>
              <a:tabLst>
                <a:tab pos="2535238" algn="l"/>
              </a:tabLst>
              <a:defRPr>
                <a:solidFill>
                  <a:schemeClr val="tx1"/>
                </a:solidFill>
                <a:latin typeface="Arial" panose="020B0604020202020204" pitchFamily="34" charset="0"/>
              </a:defRPr>
            </a:lvl4pPr>
            <a:lvl5pPr eaLnBrk="0" fontAlgn="base" hangingPunct="0">
              <a:spcBef>
                <a:spcPct val="0"/>
              </a:spcBef>
              <a:spcAft>
                <a:spcPct val="0"/>
              </a:spcAft>
              <a:tabLst>
                <a:tab pos="2535238" algn="l"/>
              </a:tabLst>
              <a:defRPr>
                <a:solidFill>
                  <a:schemeClr val="tx1"/>
                </a:solidFill>
                <a:latin typeface="Arial" panose="020B0604020202020204" pitchFamily="34" charset="0"/>
              </a:defRPr>
            </a:lvl5pPr>
            <a:lvl6pPr eaLnBrk="0" fontAlgn="base" hangingPunct="0">
              <a:spcBef>
                <a:spcPct val="0"/>
              </a:spcBef>
              <a:spcAft>
                <a:spcPct val="0"/>
              </a:spcAft>
              <a:tabLst>
                <a:tab pos="2535238" algn="l"/>
              </a:tabLst>
              <a:defRPr>
                <a:solidFill>
                  <a:schemeClr val="tx1"/>
                </a:solidFill>
                <a:latin typeface="Arial" panose="020B0604020202020204" pitchFamily="34" charset="0"/>
              </a:defRPr>
            </a:lvl6pPr>
            <a:lvl7pPr eaLnBrk="0" fontAlgn="base" hangingPunct="0">
              <a:spcBef>
                <a:spcPct val="0"/>
              </a:spcBef>
              <a:spcAft>
                <a:spcPct val="0"/>
              </a:spcAft>
              <a:tabLst>
                <a:tab pos="2535238" algn="l"/>
              </a:tabLst>
              <a:defRPr>
                <a:solidFill>
                  <a:schemeClr val="tx1"/>
                </a:solidFill>
                <a:latin typeface="Arial" panose="020B0604020202020204" pitchFamily="34" charset="0"/>
              </a:defRPr>
            </a:lvl7pPr>
            <a:lvl8pPr eaLnBrk="0" fontAlgn="base" hangingPunct="0">
              <a:spcBef>
                <a:spcPct val="0"/>
              </a:spcBef>
              <a:spcAft>
                <a:spcPct val="0"/>
              </a:spcAft>
              <a:tabLst>
                <a:tab pos="2535238" algn="l"/>
              </a:tabLst>
              <a:defRPr>
                <a:solidFill>
                  <a:schemeClr val="tx1"/>
                </a:solidFill>
                <a:latin typeface="Arial" panose="020B0604020202020204" pitchFamily="34" charset="0"/>
              </a:defRPr>
            </a:lvl8pPr>
            <a:lvl9pPr eaLnBrk="0" fontAlgn="base" hangingPunct="0">
              <a:spcBef>
                <a:spcPct val="0"/>
              </a:spcBef>
              <a:spcAft>
                <a:spcPct val="0"/>
              </a:spcAft>
              <a:tabLst>
                <a:tab pos="2535238" algn="l"/>
              </a:tabLs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tab pos="2535238" algn="l"/>
              </a:tabLst>
            </a:pPr>
            <a:r>
              <a:rPr kumimoji="0" lang="en-US" altLang="en-US" sz="12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Specifications:		</a:t>
            </a:r>
            <a:r>
              <a:rPr kumimoji="0" lang="en-US" altLang="en-US" sz="18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r>
              <a:rPr kumimoji="0" lang="en-US" altLang="en-US" sz="12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Linear Rod - 450mm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3C2E214A-A728-E9BD-98B5-D50FEBF1AEBB}"/>
              </a:ext>
            </a:extLst>
          </p:cNvPr>
          <p:cNvGraphicFramePr>
            <a:graphicFrameLocks noGrp="1"/>
          </p:cNvGraphicFramePr>
          <p:nvPr>
            <p:extLst>
              <p:ext uri="{D42A27DB-BD31-4B8C-83A1-F6EECF244321}">
                <p14:modId xmlns:p14="http://schemas.microsoft.com/office/powerpoint/2010/main" val="3533060982"/>
              </p:ext>
            </p:extLst>
          </p:nvPr>
        </p:nvGraphicFramePr>
        <p:xfrm>
          <a:off x="2002155" y="5783789"/>
          <a:ext cx="6639560" cy="723900"/>
        </p:xfrm>
        <a:graphic>
          <a:graphicData uri="http://schemas.openxmlformats.org/drawingml/2006/table">
            <a:tbl>
              <a:tblPr firstRow="1" firstCol="1" bandRow="1">
                <a:tableStyleId>{5C22544A-7EE6-4342-B048-85BDC9FD1C3A}</a:tableStyleId>
              </a:tblPr>
              <a:tblGrid>
                <a:gridCol w="3319780">
                  <a:extLst>
                    <a:ext uri="{9D8B030D-6E8A-4147-A177-3AD203B41FA5}">
                      <a16:colId xmlns:a16="http://schemas.microsoft.com/office/drawing/2014/main" val="2546223767"/>
                    </a:ext>
                  </a:extLst>
                </a:gridCol>
                <a:gridCol w="3319780">
                  <a:extLst>
                    <a:ext uri="{9D8B030D-6E8A-4147-A177-3AD203B41FA5}">
                      <a16:colId xmlns:a16="http://schemas.microsoft.com/office/drawing/2014/main" val="3114843842"/>
                    </a:ext>
                  </a:extLst>
                </a:gridCol>
              </a:tblGrid>
              <a:tr h="0">
                <a:tc>
                  <a:txBody>
                    <a:bodyPr/>
                    <a:lstStyle/>
                    <a:p>
                      <a:pPr marR="179705" algn="just">
                        <a:lnSpc>
                          <a:spcPct val="150000"/>
                        </a:lnSpc>
                        <a:spcAft>
                          <a:spcPts val="0"/>
                        </a:spcAft>
                        <a:tabLst>
                          <a:tab pos="2534920" algn="l"/>
                        </a:tabLst>
                      </a:pPr>
                      <a:r>
                        <a:rPr lang="en-US" sz="1200">
                          <a:effectLst/>
                        </a:rPr>
                        <a:t>Diameter</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lnSpc>
                          <a:spcPct val="150000"/>
                        </a:lnSpc>
                        <a:spcAft>
                          <a:spcPts val="0"/>
                        </a:spcAft>
                        <a:tabLst>
                          <a:tab pos="2534920" algn="l"/>
                        </a:tabLst>
                      </a:pPr>
                      <a:r>
                        <a:rPr lang="en-US" sz="1200">
                          <a:effectLst/>
                        </a:rPr>
                        <a:t>8mm</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31214642"/>
                  </a:ext>
                </a:extLst>
              </a:tr>
              <a:tr h="0">
                <a:tc>
                  <a:txBody>
                    <a:bodyPr/>
                    <a:lstStyle/>
                    <a:p>
                      <a:pPr marR="179705" algn="just">
                        <a:lnSpc>
                          <a:spcPct val="150000"/>
                        </a:lnSpc>
                        <a:spcAft>
                          <a:spcPts val="0"/>
                        </a:spcAft>
                        <a:tabLst>
                          <a:tab pos="2534920" algn="l"/>
                        </a:tabLst>
                      </a:pPr>
                      <a:r>
                        <a:rPr lang="en-US" sz="1200">
                          <a:effectLst/>
                        </a:rPr>
                        <a:t>Length</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lnSpc>
                          <a:spcPct val="150000"/>
                        </a:lnSpc>
                        <a:spcAft>
                          <a:spcPts val="0"/>
                        </a:spcAft>
                        <a:tabLst>
                          <a:tab pos="2534920" algn="l"/>
                        </a:tabLst>
                      </a:pPr>
                      <a:r>
                        <a:rPr lang="en-US" sz="1200">
                          <a:effectLst/>
                        </a:rPr>
                        <a:t>350mm</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211332636"/>
                  </a:ext>
                </a:extLst>
              </a:tr>
              <a:tr h="0">
                <a:tc>
                  <a:txBody>
                    <a:bodyPr/>
                    <a:lstStyle/>
                    <a:p>
                      <a:pPr marR="179705" algn="just">
                        <a:lnSpc>
                          <a:spcPct val="150000"/>
                        </a:lnSpc>
                        <a:spcAft>
                          <a:spcPts val="0"/>
                        </a:spcAft>
                        <a:tabLst>
                          <a:tab pos="2534920" algn="l"/>
                        </a:tabLst>
                      </a:pPr>
                      <a:r>
                        <a:rPr lang="en-US" sz="1200">
                          <a:effectLst/>
                        </a:rPr>
                        <a:t>Tolerance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lnSpc>
                          <a:spcPct val="150000"/>
                        </a:lnSpc>
                        <a:spcAft>
                          <a:spcPts val="0"/>
                        </a:spcAft>
                        <a:tabLst>
                          <a:tab pos="2534920" algn="l"/>
                        </a:tabLst>
                      </a:pPr>
                      <a:r>
                        <a:rPr lang="en-US" sz="1200" dirty="0">
                          <a:effectLst/>
                        </a:rPr>
                        <a:t>-0.005mm to -0.03mm</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886051932"/>
                  </a:ext>
                </a:extLst>
              </a:tr>
            </a:tbl>
          </a:graphicData>
        </a:graphic>
      </p:graphicFrame>
      <p:sp>
        <p:nvSpPr>
          <p:cNvPr id="7" name="Rectangle 2">
            <a:extLst>
              <a:ext uri="{FF2B5EF4-FFF2-40B4-BE49-F238E27FC236}">
                <a16:creationId xmlns:a16="http://schemas.microsoft.com/office/drawing/2014/main" id="{9A340393-5774-0307-D6BE-99ED4EFA9518}"/>
              </a:ext>
            </a:extLst>
          </p:cNvPr>
          <p:cNvSpPr>
            <a:spLocks noChangeArrowheads="1"/>
          </p:cNvSpPr>
          <p:nvPr/>
        </p:nvSpPr>
        <p:spPr bwMode="auto">
          <a:xfrm>
            <a:off x="1716723" y="524301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2535238" algn="l"/>
              </a:tabLst>
              <a:defRPr>
                <a:solidFill>
                  <a:schemeClr val="tx1"/>
                </a:solidFill>
                <a:latin typeface="Arial" panose="020B0604020202020204" pitchFamily="34" charset="0"/>
              </a:defRPr>
            </a:lvl1pPr>
            <a:lvl2pPr eaLnBrk="0" fontAlgn="base" hangingPunct="0">
              <a:spcBef>
                <a:spcPct val="0"/>
              </a:spcBef>
              <a:spcAft>
                <a:spcPct val="0"/>
              </a:spcAft>
              <a:tabLst>
                <a:tab pos="2535238" algn="l"/>
              </a:tabLst>
              <a:defRPr>
                <a:solidFill>
                  <a:schemeClr val="tx1"/>
                </a:solidFill>
                <a:latin typeface="Arial" panose="020B0604020202020204" pitchFamily="34" charset="0"/>
              </a:defRPr>
            </a:lvl2pPr>
            <a:lvl3pPr eaLnBrk="0" fontAlgn="base" hangingPunct="0">
              <a:spcBef>
                <a:spcPct val="0"/>
              </a:spcBef>
              <a:spcAft>
                <a:spcPct val="0"/>
              </a:spcAft>
              <a:tabLst>
                <a:tab pos="2535238" algn="l"/>
              </a:tabLst>
              <a:defRPr>
                <a:solidFill>
                  <a:schemeClr val="tx1"/>
                </a:solidFill>
                <a:latin typeface="Arial" panose="020B0604020202020204" pitchFamily="34" charset="0"/>
              </a:defRPr>
            </a:lvl3pPr>
            <a:lvl4pPr eaLnBrk="0" fontAlgn="base" hangingPunct="0">
              <a:spcBef>
                <a:spcPct val="0"/>
              </a:spcBef>
              <a:spcAft>
                <a:spcPct val="0"/>
              </a:spcAft>
              <a:tabLst>
                <a:tab pos="2535238" algn="l"/>
              </a:tabLst>
              <a:defRPr>
                <a:solidFill>
                  <a:schemeClr val="tx1"/>
                </a:solidFill>
                <a:latin typeface="Arial" panose="020B0604020202020204" pitchFamily="34" charset="0"/>
              </a:defRPr>
            </a:lvl4pPr>
            <a:lvl5pPr eaLnBrk="0" fontAlgn="base" hangingPunct="0">
              <a:spcBef>
                <a:spcPct val="0"/>
              </a:spcBef>
              <a:spcAft>
                <a:spcPct val="0"/>
              </a:spcAft>
              <a:tabLst>
                <a:tab pos="2535238" algn="l"/>
              </a:tabLst>
              <a:defRPr>
                <a:solidFill>
                  <a:schemeClr val="tx1"/>
                </a:solidFill>
                <a:latin typeface="Arial" panose="020B0604020202020204" pitchFamily="34" charset="0"/>
              </a:defRPr>
            </a:lvl5pPr>
            <a:lvl6pPr eaLnBrk="0" fontAlgn="base" hangingPunct="0">
              <a:spcBef>
                <a:spcPct val="0"/>
              </a:spcBef>
              <a:spcAft>
                <a:spcPct val="0"/>
              </a:spcAft>
              <a:tabLst>
                <a:tab pos="2535238" algn="l"/>
              </a:tabLst>
              <a:defRPr>
                <a:solidFill>
                  <a:schemeClr val="tx1"/>
                </a:solidFill>
                <a:latin typeface="Arial" panose="020B0604020202020204" pitchFamily="34" charset="0"/>
              </a:defRPr>
            </a:lvl6pPr>
            <a:lvl7pPr eaLnBrk="0" fontAlgn="base" hangingPunct="0">
              <a:spcBef>
                <a:spcPct val="0"/>
              </a:spcBef>
              <a:spcAft>
                <a:spcPct val="0"/>
              </a:spcAft>
              <a:tabLst>
                <a:tab pos="2535238" algn="l"/>
              </a:tabLst>
              <a:defRPr>
                <a:solidFill>
                  <a:schemeClr val="tx1"/>
                </a:solidFill>
                <a:latin typeface="Arial" panose="020B0604020202020204" pitchFamily="34" charset="0"/>
              </a:defRPr>
            </a:lvl7pPr>
            <a:lvl8pPr eaLnBrk="0" fontAlgn="base" hangingPunct="0">
              <a:spcBef>
                <a:spcPct val="0"/>
              </a:spcBef>
              <a:spcAft>
                <a:spcPct val="0"/>
              </a:spcAft>
              <a:tabLst>
                <a:tab pos="2535238" algn="l"/>
              </a:tabLst>
              <a:defRPr>
                <a:solidFill>
                  <a:schemeClr val="tx1"/>
                </a:solidFill>
                <a:latin typeface="Arial" panose="020B0604020202020204" pitchFamily="34" charset="0"/>
              </a:defRPr>
            </a:lvl8pPr>
            <a:lvl9pPr eaLnBrk="0" fontAlgn="base" hangingPunct="0">
              <a:spcBef>
                <a:spcPct val="0"/>
              </a:spcBef>
              <a:spcAft>
                <a:spcPct val="0"/>
              </a:spcAft>
              <a:tabLst>
                <a:tab pos="2535238" algn="l"/>
              </a:tabLs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tab pos="2535238" algn="l"/>
              </a:tabLst>
            </a:pPr>
            <a:r>
              <a:rPr kumimoji="0" lang="en-US" altLang="en-US" sz="12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Linear Rod - 350mm </a:t>
            </a:r>
            <a:endParaRPr kumimoji="0" lang="en-US" altLang="en-US" sz="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2535238" algn="l"/>
              </a:tabLst>
            </a:pPr>
            <a:r>
              <a:rPr kumimoji="0" lang="en-US" altLang="en-US" sz="12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Specifications: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34612634-8FB9-8F5E-FBB4-A6575769E0A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058400" y="4751356"/>
            <a:ext cx="2133600" cy="2133600"/>
          </a:xfrm>
          <a:prstGeom prst="rect">
            <a:avLst/>
          </a:prstGeom>
          <a:noFill/>
          <a:ln>
            <a:noFill/>
          </a:ln>
        </p:spPr>
      </p:pic>
      <p:pic>
        <p:nvPicPr>
          <p:cNvPr id="9" name="Picture 8" descr="Linear Motion Rods 2PCS 12mmx 450mm (0.473x17.717inches) Case Hardened  Chrome Plated Linear Motion Rod Shaft Guide for 3D Printer, DIY, CNC -  Metric h8 Tolerance : Amazon.in: Industrial &amp; Scientific">
            <a:extLst>
              <a:ext uri="{FF2B5EF4-FFF2-40B4-BE49-F238E27FC236}">
                <a16:creationId xmlns:a16="http://schemas.microsoft.com/office/drawing/2014/main" id="{6995719C-4F86-1D7E-CBF1-C1D2B6ACFDD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2421" r="27002"/>
          <a:stretch/>
        </p:blipFill>
        <p:spPr bwMode="auto">
          <a:xfrm>
            <a:off x="9537700" y="272841"/>
            <a:ext cx="2654300" cy="196850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491596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75046" y="1330777"/>
            <a:ext cx="8883961" cy="2930739"/>
          </a:xfrm>
          <a:prstGeom prst="rect">
            <a:avLst/>
          </a:prstGeom>
          <a:noFill/>
        </p:spPr>
        <p:txBody>
          <a:bodyPr wrap="square" rtlCol="0">
            <a:spAutoFit/>
          </a:bodyPr>
          <a:lstStyle/>
          <a:p>
            <a:r>
              <a:rPr lang="en-US" sz="2800" b="1" u="sng" dirty="0"/>
              <a:t>Software</a:t>
            </a:r>
          </a:p>
          <a:p>
            <a:endParaRPr lang="en-US" dirty="0"/>
          </a:p>
          <a:p>
            <a:pPr>
              <a:lnSpc>
                <a:spcPct val="200000"/>
              </a:lnSpc>
            </a:pPr>
            <a:r>
              <a:rPr lang="en-US" b="1" dirty="0"/>
              <a:t>Arduino</a:t>
            </a:r>
            <a:r>
              <a:rPr lang="en-US" dirty="0"/>
              <a:t>:- Arduino is an open-source electronics platform based on easy-to-use hardware and software. Arduino boards can read inputs – light on the sensor, and turn it into an output – activating a motor, turning on an LED, publishing something online.</a:t>
            </a:r>
          </a:p>
        </p:txBody>
      </p:sp>
      <p:pic>
        <p:nvPicPr>
          <p:cNvPr id="3074" name="Picture 2"/>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7445073" y="233165"/>
            <a:ext cx="2518682" cy="2355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273290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3B112D3-DB04-A520-7132-C2EC7BBDA0BA}"/>
              </a:ext>
            </a:extLst>
          </p:cNvPr>
          <p:cNvSpPr>
            <a:spLocks noChangeArrowheads="1"/>
          </p:cNvSpPr>
          <p:nvPr/>
        </p:nvSpPr>
        <p:spPr bwMode="auto">
          <a:xfrm>
            <a:off x="721360" y="249258"/>
            <a:ext cx="1749197"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2535238" algn="l"/>
              </a:tabLst>
              <a:defRPr>
                <a:solidFill>
                  <a:schemeClr val="tx1"/>
                </a:solidFill>
                <a:latin typeface="Arial" panose="020B0604020202020204" pitchFamily="34" charset="0"/>
              </a:defRPr>
            </a:lvl1pPr>
            <a:lvl2pPr eaLnBrk="0" fontAlgn="base" hangingPunct="0">
              <a:spcBef>
                <a:spcPct val="0"/>
              </a:spcBef>
              <a:spcAft>
                <a:spcPct val="0"/>
              </a:spcAft>
              <a:tabLst>
                <a:tab pos="2535238" algn="l"/>
              </a:tabLst>
              <a:defRPr>
                <a:solidFill>
                  <a:schemeClr val="tx1"/>
                </a:solidFill>
                <a:latin typeface="Arial" panose="020B0604020202020204" pitchFamily="34" charset="0"/>
              </a:defRPr>
            </a:lvl2pPr>
            <a:lvl3pPr eaLnBrk="0" fontAlgn="base" hangingPunct="0">
              <a:spcBef>
                <a:spcPct val="0"/>
              </a:spcBef>
              <a:spcAft>
                <a:spcPct val="0"/>
              </a:spcAft>
              <a:tabLst>
                <a:tab pos="2535238" algn="l"/>
              </a:tabLst>
              <a:defRPr>
                <a:solidFill>
                  <a:schemeClr val="tx1"/>
                </a:solidFill>
                <a:latin typeface="Arial" panose="020B0604020202020204" pitchFamily="34" charset="0"/>
              </a:defRPr>
            </a:lvl3pPr>
            <a:lvl4pPr eaLnBrk="0" fontAlgn="base" hangingPunct="0">
              <a:spcBef>
                <a:spcPct val="0"/>
              </a:spcBef>
              <a:spcAft>
                <a:spcPct val="0"/>
              </a:spcAft>
              <a:tabLst>
                <a:tab pos="2535238" algn="l"/>
              </a:tabLst>
              <a:defRPr>
                <a:solidFill>
                  <a:schemeClr val="tx1"/>
                </a:solidFill>
                <a:latin typeface="Arial" panose="020B0604020202020204" pitchFamily="34" charset="0"/>
              </a:defRPr>
            </a:lvl4pPr>
            <a:lvl5pPr eaLnBrk="0" fontAlgn="base" hangingPunct="0">
              <a:spcBef>
                <a:spcPct val="0"/>
              </a:spcBef>
              <a:spcAft>
                <a:spcPct val="0"/>
              </a:spcAft>
              <a:tabLst>
                <a:tab pos="2535238" algn="l"/>
              </a:tabLst>
              <a:defRPr>
                <a:solidFill>
                  <a:schemeClr val="tx1"/>
                </a:solidFill>
                <a:latin typeface="Arial" panose="020B0604020202020204" pitchFamily="34" charset="0"/>
              </a:defRPr>
            </a:lvl5pPr>
            <a:lvl6pPr eaLnBrk="0" fontAlgn="base" hangingPunct="0">
              <a:spcBef>
                <a:spcPct val="0"/>
              </a:spcBef>
              <a:spcAft>
                <a:spcPct val="0"/>
              </a:spcAft>
              <a:tabLst>
                <a:tab pos="2535238" algn="l"/>
              </a:tabLst>
              <a:defRPr>
                <a:solidFill>
                  <a:schemeClr val="tx1"/>
                </a:solidFill>
                <a:latin typeface="Arial" panose="020B0604020202020204" pitchFamily="34" charset="0"/>
              </a:defRPr>
            </a:lvl6pPr>
            <a:lvl7pPr eaLnBrk="0" fontAlgn="base" hangingPunct="0">
              <a:spcBef>
                <a:spcPct val="0"/>
              </a:spcBef>
              <a:spcAft>
                <a:spcPct val="0"/>
              </a:spcAft>
              <a:tabLst>
                <a:tab pos="2535238" algn="l"/>
              </a:tabLst>
              <a:defRPr>
                <a:solidFill>
                  <a:schemeClr val="tx1"/>
                </a:solidFill>
                <a:latin typeface="Arial" panose="020B0604020202020204" pitchFamily="34" charset="0"/>
              </a:defRPr>
            </a:lvl7pPr>
            <a:lvl8pPr eaLnBrk="0" fontAlgn="base" hangingPunct="0">
              <a:spcBef>
                <a:spcPct val="0"/>
              </a:spcBef>
              <a:spcAft>
                <a:spcPct val="0"/>
              </a:spcAft>
              <a:tabLst>
                <a:tab pos="2535238" algn="l"/>
              </a:tabLst>
              <a:defRPr>
                <a:solidFill>
                  <a:schemeClr val="tx1"/>
                </a:solidFill>
                <a:latin typeface="Arial" panose="020B0604020202020204" pitchFamily="34" charset="0"/>
              </a:defRPr>
            </a:lvl8pPr>
            <a:lvl9pPr eaLnBrk="0" fontAlgn="base" hangingPunct="0">
              <a:spcBef>
                <a:spcPct val="0"/>
              </a:spcBef>
              <a:spcAft>
                <a:spcPct val="0"/>
              </a:spcAft>
              <a:tabLst>
                <a:tab pos="2535238"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2535238" algn="l"/>
              </a:tabLst>
            </a:pPr>
            <a:endParaRPr kumimoji="0" lang="en-US" altLang="en-US"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2535238" algn="l"/>
              </a:tabLst>
            </a:pPr>
            <a:endParaRPr lang="en-US" altLang="en-US" b="1" dirty="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2535238" algn="l"/>
              </a:tabLst>
            </a:pPr>
            <a:endParaRPr kumimoji="0" lang="en-US" altLang="en-US"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2535238" algn="l"/>
              </a:tabLst>
            </a:pPr>
            <a:endParaRPr lang="en-US" altLang="en-US" b="1" dirty="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2535238" algn="l"/>
              </a:tabLst>
            </a:pPr>
            <a:endParaRPr kumimoji="0" lang="en-US" altLang="en-US"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2535238" algn="l"/>
              </a:tabLst>
            </a:pPr>
            <a:r>
              <a:rPr kumimoji="0" lang="en-US" altLang="en-US"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Inkscape 0.9.2</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535238" algn="l"/>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E4237C0A-E096-BE7B-BB04-0C10F9AFDCB2}"/>
              </a:ext>
            </a:extLst>
          </p:cNvPr>
          <p:cNvSpPr>
            <a:spLocks noChangeArrowheads="1"/>
          </p:cNvSpPr>
          <p:nvPr/>
        </p:nvSpPr>
        <p:spPr bwMode="auto">
          <a:xfrm>
            <a:off x="1362278" y="1951672"/>
            <a:ext cx="7017342"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2535238" algn="l"/>
              </a:tabLst>
              <a:defRPr>
                <a:solidFill>
                  <a:schemeClr val="tx1"/>
                </a:solidFill>
                <a:latin typeface="Arial" panose="020B0604020202020204" pitchFamily="34" charset="0"/>
              </a:defRPr>
            </a:lvl1pPr>
            <a:lvl2pPr eaLnBrk="0" fontAlgn="base" hangingPunct="0">
              <a:spcBef>
                <a:spcPct val="0"/>
              </a:spcBef>
              <a:spcAft>
                <a:spcPct val="0"/>
              </a:spcAft>
              <a:tabLst>
                <a:tab pos="2535238" algn="l"/>
              </a:tabLst>
              <a:defRPr>
                <a:solidFill>
                  <a:schemeClr val="tx1"/>
                </a:solidFill>
                <a:latin typeface="Arial" panose="020B0604020202020204" pitchFamily="34" charset="0"/>
              </a:defRPr>
            </a:lvl2pPr>
            <a:lvl3pPr eaLnBrk="0" fontAlgn="base" hangingPunct="0">
              <a:spcBef>
                <a:spcPct val="0"/>
              </a:spcBef>
              <a:spcAft>
                <a:spcPct val="0"/>
              </a:spcAft>
              <a:tabLst>
                <a:tab pos="2535238" algn="l"/>
              </a:tabLst>
              <a:defRPr>
                <a:solidFill>
                  <a:schemeClr val="tx1"/>
                </a:solidFill>
                <a:latin typeface="Arial" panose="020B0604020202020204" pitchFamily="34" charset="0"/>
              </a:defRPr>
            </a:lvl3pPr>
            <a:lvl4pPr eaLnBrk="0" fontAlgn="base" hangingPunct="0">
              <a:spcBef>
                <a:spcPct val="0"/>
              </a:spcBef>
              <a:spcAft>
                <a:spcPct val="0"/>
              </a:spcAft>
              <a:tabLst>
                <a:tab pos="2535238" algn="l"/>
              </a:tabLst>
              <a:defRPr>
                <a:solidFill>
                  <a:schemeClr val="tx1"/>
                </a:solidFill>
                <a:latin typeface="Arial" panose="020B0604020202020204" pitchFamily="34" charset="0"/>
              </a:defRPr>
            </a:lvl4pPr>
            <a:lvl5pPr eaLnBrk="0" fontAlgn="base" hangingPunct="0">
              <a:spcBef>
                <a:spcPct val="0"/>
              </a:spcBef>
              <a:spcAft>
                <a:spcPct val="0"/>
              </a:spcAft>
              <a:tabLst>
                <a:tab pos="2535238" algn="l"/>
              </a:tabLst>
              <a:defRPr>
                <a:solidFill>
                  <a:schemeClr val="tx1"/>
                </a:solidFill>
                <a:latin typeface="Arial" panose="020B0604020202020204" pitchFamily="34" charset="0"/>
              </a:defRPr>
            </a:lvl5pPr>
            <a:lvl6pPr eaLnBrk="0" fontAlgn="base" hangingPunct="0">
              <a:spcBef>
                <a:spcPct val="0"/>
              </a:spcBef>
              <a:spcAft>
                <a:spcPct val="0"/>
              </a:spcAft>
              <a:tabLst>
                <a:tab pos="2535238" algn="l"/>
              </a:tabLst>
              <a:defRPr>
                <a:solidFill>
                  <a:schemeClr val="tx1"/>
                </a:solidFill>
                <a:latin typeface="Arial" panose="020B0604020202020204" pitchFamily="34" charset="0"/>
              </a:defRPr>
            </a:lvl6pPr>
            <a:lvl7pPr eaLnBrk="0" fontAlgn="base" hangingPunct="0">
              <a:spcBef>
                <a:spcPct val="0"/>
              </a:spcBef>
              <a:spcAft>
                <a:spcPct val="0"/>
              </a:spcAft>
              <a:tabLst>
                <a:tab pos="2535238" algn="l"/>
              </a:tabLst>
              <a:defRPr>
                <a:solidFill>
                  <a:schemeClr val="tx1"/>
                </a:solidFill>
                <a:latin typeface="Arial" panose="020B0604020202020204" pitchFamily="34" charset="0"/>
              </a:defRPr>
            </a:lvl7pPr>
            <a:lvl8pPr eaLnBrk="0" fontAlgn="base" hangingPunct="0">
              <a:spcBef>
                <a:spcPct val="0"/>
              </a:spcBef>
              <a:spcAft>
                <a:spcPct val="0"/>
              </a:spcAft>
              <a:tabLst>
                <a:tab pos="2535238" algn="l"/>
              </a:tabLst>
              <a:defRPr>
                <a:solidFill>
                  <a:schemeClr val="tx1"/>
                </a:solidFill>
                <a:latin typeface="Arial" panose="020B0604020202020204" pitchFamily="34" charset="0"/>
              </a:defRPr>
            </a:lvl8pPr>
            <a:lvl9pPr eaLnBrk="0" fontAlgn="base" hangingPunct="0">
              <a:spcBef>
                <a:spcPct val="0"/>
              </a:spcBef>
              <a:spcAft>
                <a:spcPct val="0"/>
              </a:spcAft>
              <a:tabLst>
                <a:tab pos="2535238" algn="l"/>
              </a:tabLs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tab pos="2535238" algn="l"/>
              </a:tabLst>
            </a:pPr>
            <a:b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b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To create the plotted figure or text, use Inkscape. With this software, a G-code file of a chosen image or piece of text is made for this project. X, Y, and Z coordinates are part of the widely used numerical control programming language known as G-code..</a:t>
            </a:r>
            <a:endParaRPr kumimoji="0" lang="en-US" altLang="en-US" b="0" i="0" u="none" strike="noStrike" cap="none" normalizeH="0" baseline="0" dirty="0">
              <a:ln>
                <a:noFill/>
              </a:ln>
              <a:solidFill>
                <a:schemeClr val="tx1"/>
              </a:solidFill>
              <a:effectLst/>
              <a:latin typeface="Arial" panose="020B0604020202020204" pitchFamily="34" charset="0"/>
            </a:endParaRPr>
          </a:p>
        </p:txBody>
      </p:sp>
      <p:grpSp>
        <p:nvGrpSpPr>
          <p:cNvPr id="8" name="Group 7">
            <a:extLst>
              <a:ext uri="{FF2B5EF4-FFF2-40B4-BE49-F238E27FC236}">
                <a16:creationId xmlns:a16="http://schemas.microsoft.com/office/drawing/2014/main" id="{D650B228-8B52-FEEF-F9E9-5EE7129866E5}"/>
              </a:ext>
            </a:extLst>
          </p:cNvPr>
          <p:cNvGrpSpPr>
            <a:grpSpLocks/>
          </p:cNvGrpSpPr>
          <p:nvPr/>
        </p:nvGrpSpPr>
        <p:grpSpPr bwMode="auto">
          <a:xfrm>
            <a:off x="3753485" y="4012226"/>
            <a:ext cx="2614295" cy="2238375"/>
            <a:chOff x="3878" y="1422"/>
            <a:chExt cx="4117" cy="3525"/>
          </a:xfrm>
        </p:grpSpPr>
        <p:pic>
          <p:nvPicPr>
            <p:cNvPr id="9" name="Picture 8">
              <a:extLst>
                <a:ext uri="{FF2B5EF4-FFF2-40B4-BE49-F238E27FC236}">
                  <a16:creationId xmlns:a16="http://schemas.microsoft.com/office/drawing/2014/main" id="{5564E76C-A15C-7F8E-66AB-8FCEC95F522B}"/>
                </a:ext>
              </a:extLst>
            </p:cNvPr>
            <p:cNvPicPr>
              <a:picLocks noChangeAspect="1" noChangeArrowheads="1"/>
            </p:cNvPicPr>
            <p:nvPr/>
          </p:nvPicPr>
          <p:blipFill>
            <a:blip r:embed="rId2"/>
            <a:srcRect/>
            <a:stretch>
              <a:fillRect/>
            </a:stretch>
          </p:blipFill>
          <p:spPr bwMode="auto">
            <a:xfrm>
              <a:off x="3878" y="1422"/>
              <a:ext cx="4060" cy="3493"/>
            </a:xfrm>
            <a:prstGeom prst="rect">
              <a:avLst/>
            </a:prstGeom>
            <a:noFill/>
          </p:spPr>
        </p:pic>
        <p:sp>
          <p:nvSpPr>
            <p:cNvPr id="10" name="Rectangle 9">
              <a:extLst>
                <a:ext uri="{FF2B5EF4-FFF2-40B4-BE49-F238E27FC236}">
                  <a16:creationId xmlns:a16="http://schemas.microsoft.com/office/drawing/2014/main" id="{349FD015-D1D7-A66E-0865-871939B542E2}"/>
                </a:ext>
              </a:extLst>
            </p:cNvPr>
            <p:cNvSpPr>
              <a:spLocks noChangeArrowheads="1"/>
            </p:cNvSpPr>
            <p:nvPr/>
          </p:nvSpPr>
          <p:spPr bwMode="auto">
            <a:xfrm>
              <a:off x="3920" y="1439"/>
              <a:ext cx="4075" cy="3508"/>
            </a:xfrm>
            <a:prstGeom prst="rect">
              <a:avLst/>
            </a:prstGeom>
            <a:noFill/>
            <a:ln w="9525">
              <a:solidFill>
                <a:srgbClr val="000000"/>
              </a:solidFill>
              <a:miter lim="800000"/>
              <a:headEnd/>
              <a:tailEnd/>
            </a:ln>
          </p:spPr>
          <p:txBody>
            <a:bodyPr rot="0" vert="horz" wrap="square" lIns="91440" tIns="45720" rIns="91440" bIns="45720" anchor="t" anchorCtr="0" upright="1">
              <a:noAutofit/>
            </a:bodyPr>
            <a:lstStyle/>
            <a:p>
              <a:endParaRPr lang="en-IN"/>
            </a:p>
          </p:txBody>
        </p:sp>
      </p:grpSp>
    </p:spTree>
    <p:extLst>
      <p:ext uri="{BB962C8B-B14F-4D97-AF65-F5344CB8AC3E}">
        <p14:creationId xmlns:p14="http://schemas.microsoft.com/office/powerpoint/2010/main" val="8602993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E683FA9-A09A-A400-2E18-854CDEDF25A0}"/>
              </a:ext>
            </a:extLst>
          </p:cNvPr>
          <p:cNvSpPr txBox="1"/>
          <p:nvPr/>
        </p:nvSpPr>
        <p:spPr>
          <a:xfrm>
            <a:off x="792480" y="578733"/>
            <a:ext cx="8359140" cy="4869538"/>
          </a:xfrm>
          <a:prstGeom prst="rect">
            <a:avLst/>
          </a:prstGeom>
          <a:noFill/>
        </p:spPr>
        <p:txBody>
          <a:bodyPr wrap="square">
            <a:spAutoFit/>
          </a:bodyPr>
          <a:lstStyle/>
          <a:p>
            <a:pPr marR="179705" algn="just">
              <a:lnSpc>
                <a:spcPct val="150000"/>
              </a:lnSpc>
              <a:spcAft>
                <a:spcPts val="0"/>
              </a:spcAft>
            </a:pPr>
            <a:r>
              <a:rPr lang="en-US" sz="1800" b="1" dirty="0">
                <a:effectLst/>
                <a:latin typeface="Times New Roman" panose="02020603050405020304" pitchFamily="18" charset="0"/>
                <a:ea typeface="Times New Roman" panose="02020603050405020304" pitchFamily="18" charset="0"/>
              </a:rPr>
              <a:t>G – CODER: -</a:t>
            </a:r>
            <a:endParaRPr lang="en-IN" sz="1800" dirty="0">
              <a:effectLst/>
              <a:latin typeface="Times New Roman" panose="02020603050405020304" pitchFamily="18" charset="0"/>
              <a:ea typeface="Times New Roman" panose="02020603050405020304" pitchFamily="18" charset="0"/>
            </a:endParaRPr>
          </a:p>
          <a:p>
            <a:pPr marR="179705" algn="just">
              <a:lnSpc>
                <a:spcPct val="150000"/>
              </a:lnSpc>
              <a:spcAft>
                <a:spcPts val="0"/>
              </a:spcAft>
            </a:pPr>
            <a:r>
              <a:rPr lang="en-US" sz="1800" dirty="0">
                <a:effectLst/>
                <a:latin typeface="Times New Roman" panose="02020603050405020304" pitchFamily="18" charset="0"/>
                <a:ea typeface="Times New Roman" panose="02020603050405020304" pitchFamily="18" charset="0"/>
              </a:rPr>
              <a:t>"G" is presenting this. G-codes are pre-defining functions linked to Machine Axis Movement. It is a two-digit number, such as G00, G81, or G90. It is possible to place multiple G addresses in a single block. As long as these Functions do not conflict with one another. G02 and G03, which are located together in a single block, are not permitted. The path that must be taken to create a whole design is specified by the g function. positioning with </a:t>
            </a:r>
            <a:endParaRPr lang="en-IN" sz="1800" dirty="0">
              <a:effectLst/>
              <a:latin typeface="Times New Roman" panose="02020603050405020304" pitchFamily="18" charset="0"/>
              <a:ea typeface="Times New Roman" panose="02020603050405020304" pitchFamily="18" charset="0"/>
            </a:endParaRPr>
          </a:p>
          <a:p>
            <a:pPr marR="179705" algn="just">
              <a:lnSpc>
                <a:spcPct val="150000"/>
              </a:lnSpc>
              <a:spcAft>
                <a:spcPts val="0"/>
              </a:spcAft>
            </a:pPr>
            <a:r>
              <a:rPr lang="en-US" sz="1800" dirty="0">
                <a:effectLst/>
                <a:latin typeface="Times New Roman" panose="02020603050405020304" pitchFamily="18" charset="0"/>
                <a:ea typeface="Times New Roman" panose="02020603050405020304" pitchFamily="18" charset="0"/>
              </a:rPr>
              <a:t>ExG00-</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positioning.</a:t>
            </a:r>
            <a:endParaRPr lang="en-IN" sz="1800" dirty="0">
              <a:effectLst/>
              <a:latin typeface="Times New Roman" panose="02020603050405020304" pitchFamily="18" charset="0"/>
              <a:ea typeface="Times New Roman" panose="02020603050405020304" pitchFamily="18" charset="0"/>
            </a:endParaRPr>
          </a:p>
          <a:p>
            <a:pPr marR="179705" algn="just">
              <a:lnSpc>
                <a:spcPct val="150000"/>
              </a:lnSpc>
              <a:spcBef>
                <a:spcPts val="55"/>
              </a:spcBef>
              <a:spcAft>
                <a:spcPts val="0"/>
              </a:spcAft>
            </a:pPr>
            <a:r>
              <a:rPr lang="en-US" sz="1800" dirty="0">
                <a:effectLst/>
                <a:latin typeface="Times New Roman" panose="02020603050405020304" pitchFamily="18" charset="0"/>
                <a:ea typeface="Times New Roman" panose="02020603050405020304" pitchFamily="18" charset="0"/>
              </a:rPr>
              <a:t>G01-</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Linear</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interpolation</a:t>
            </a:r>
            <a:endParaRPr lang="en-IN" sz="1800" dirty="0">
              <a:effectLst/>
              <a:latin typeface="Times New Roman" panose="02020603050405020304" pitchFamily="18" charset="0"/>
              <a:ea typeface="Times New Roman" panose="02020603050405020304" pitchFamily="18" charset="0"/>
            </a:endParaRPr>
          </a:p>
          <a:p>
            <a:pPr marR="179705" algn="just">
              <a:lnSpc>
                <a:spcPct val="150000"/>
              </a:lnSpc>
              <a:spcBef>
                <a:spcPts val="945"/>
              </a:spcBef>
              <a:spcAft>
                <a:spcPts val="0"/>
              </a:spcAft>
            </a:pPr>
            <a:r>
              <a:rPr lang="en-US" sz="1800" dirty="0">
                <a:effectLst/>
                <a:latin typeface="Times New Roman" panose="02020603050405020304" pitchFamily="18" charset="0"/>
                <a:ea typeface="Times New Roman" panose="02020603050405020304" pitchFamily="18" charset="0"/>
              </a:rPr>
              <a:t>G02-</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Clockwise</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Circular</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Interpolation</a:t>
            </a:r>
            <a:endParaRPr lang="en-IN" sz="1800" dirty="0">
              <a:effectLst/>
              <a:latin typeface="Times New Roman" panose="02020603050405020304" pitchFamily="18" charset="0"/>
              <a:ea typeface="Times New Roman" panose="02020603050405020304" pitchFamily="18" charset="0"/>
            </a:endParaRPr>
          </a:p>
          <a:p>
            <a:pPr marR="179705" algn="just">
              <a:lnSpc>
                <a:spcPct val="150000"/>
              </a:lnSpc>
              <a:spcBef>
                <a:spcPts val="975"/>
              </a:spcBef>
              <a:spcAft>
                <a:spcPts val="0"/>
              </a:spcAft>
            </a:pPr>
            <a:r>
              <a:rPr lang="en-US" sz="1800" dirty="0">
                <a:effectLst/>
                <a:latin typeface="Times New Roman" panose="02020603050405020304" pitchFamily="18" charset="0"/>
                <a:ea typeface="Times New Roman" panose="02020603050405020304" pitchFamily="18" charset="0"/>
              </a:rPr>
              <a:t>G03- Counter clockwise Circular Interpolation</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G04-</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Dwell</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4146446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33316" y="793312"/>
            <a:ext cx="8525814" cy="769441"/>
          </a:xfrm>
          <a:prstGeom prst="rect">
            <a:avLst/>
          </a:prstGeom>
          <a:noFill/>
        </p:spPr>
        <p:txBody>
          <a:bodyPr wrap="square" rtlCol="0">
            <a:spAutoFit/>
          </a:bodyPr>
          <a:lstStyle/>
          <a:p>
            <a:pPr algn="ctr"/>
            <a:r>
              <a:rPr lang="en-US" sz="4400" b="1" u="sng" dirty="0">
                <a:ln w="0"/>
                <a:solidFill>
                  <a:schemeClr val="accent1"/>
                </a:solidFill>
                <a:effectLst>
                  <a:outerShdw blurRad="38100" dist="25400" dir="5400000" algn="ctr" rotWithShape="0">
                    <a:srgbClr val="6E747A">
                      <a:alpha val="43000"/>
                    </a:srgbClr>
                  </a:outerShdw>
                </a:effectLst>
              </a:rPr>
              <a:t>WORKING</a:t>
            </a:r>
          </a:p>
        </p:txBody>
      </p:sp>
      <p:sp>
        <p:nvSpPr>
          <p:cNvPr id="3" name="TextBox 2"/>
          <p:cNvSpPr txBox="1"/>
          <p:nvPr/>
        </p:nvSpPr>
        <p:spPr>
          <a:xfrm>
            <a:off x="840510" y="1875913"/>
            <a:ext cx="8525814" cy="2805833"/>
          </a:xfrm>
          <a:prstGeom prst="rect">
            <a:avLst/>
          </a:prstGeom>
          <a:noFill/>
        </p:spPr>
        <p:txBody>
          <a:bodyPr wrap="square" rtlCol="0">
            <a:spAutoFit/>
          </a:bodyPr>
          <a:lstStyle/>
          <a:p>
            <a:pPr marL="285750" indent="-285750" algn="just">
              <a:lnSpc>
                <a:spcPct val="150000"/>
              </a:lnSpc>
              <a:buFont typeface="Wingdings" pitchFamily="2" charset="2"/>
              <a:buChar char="Ø"/>
            </a:pPr>
            <a:r>
              <a:rPr lang="en-US" sz="2000" dirty="0"/>
              <a:t>Install the </a:t>
            </a:r>
            <a:r>
              <a:rPr lang="en-US" sz="2000" dirty="0" err="1"/>
              <a:t>inkscape</a:t>
            </a:r>
            <a:r>
              <a:rPr lang="en-US" sz="2000" dirty="0"/>
              <a:t>, UGS, 4XIDraw Tool software in system.</a:t>
            </a:r>
          </a:p>
          <a:p>
            <a:pPr marL="285750" indent="-285750" algn="just">
              <a:lnSpc>
                <a:spcPct val="150000"/>
              </a:lnSpc>
              <a:buFont typeface="Wingdings" pitchFamily="2" charset="2"/>
              <a:buChar char="Ø"/>
            </a:pPr>
            <a:r>
              <a:rPr lang="en-US" sz="2000" dirty="0"/>
              <a:t>The programming code will be uploaded in the Arduino uno board once the devices is fixed.</a:t>
            </a:r>
          </a:p>
          <a:p>
            <a:pPr marL="285750" indent="-285750" algn="just">
              <a:lnSpc>
                <a:spcPct val="150000"/>
              </a:lnSpc>
              <a:buFont typeface="Wingdings" pitchFamily="2" charset="2"/>
              <a:buChar char="Ø"/>
            </a:pPr>
            <a:r>
              <a:rPr lang="en-US" sz="2000" dirty="0"/>
              <a:t>The sensors used recognize the user input and fetch user input with stored document and return results and start writing on paper.</a:t>
            </a:r>
          </a:p>
          <a:p>
            <a:pPr algn="just">
              <a:lnSpc>
                <a:spcPct val="150000"/>
              </a:lnSpc>
            </a:pPr>
            <a:endParaRPr lang="en-US" sz="2000" dirty="0"/>
          </a:p>
        </p:txBody>
      </p:sp>
    </p:spTree>
    <p:extLst>
      <p:ext uri="{BB962C8B-B14F-4D97-AF65-F5344CB8AC3E}">
        <p14:creationId xmlns:p14="http://schemas.microsoft.com/office/powerpoint/2010/main" val="38763089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7D97A7-E667-1B2A-099A-A9DB96F48933}"/>
              </a:ext>
            </a:extLst>
          </p:cNvPr>
          <p:cNvSpPr txBox="1"/>
          <p:nvPr/>
        </p:nvSpPr>
        <p:spPr>
          <a:xfrm>
            <a:off x="609600" y="829911"/>
            <a:ext cx="6256421" cy="400110"/>
          </a:xfrm>
          <a:prstGeom prst="rect">
            <a:avLst/>
          </a:prstGeom>
          <a:noFill/>
        </p:spPr>
        <p:txBody>
          <a:bodyPr wrap="square" rtlCol="0">
            <a:spAutoFit/>
          </a:bodyPr>
          <a:lstStyle/>
          <a:p>
            <a:r>
              <a:rPr lang="en-US" sz="2000" b="1" dirty="0">
                <a:solidFill>
                  <a:srgbClr val="2E2E2E"/>
                </a:solidFill>
                <a:effectLst/>
                <a:latin typeface="Times New Roman" panose="02020603050405020304" pitchFamily="18" charset="0"/>
                <a:ea typeface="Times New Roman" panose="02020603050405020304" pitchFamily="18" charset="0"/>
              </a:rPr>
              <a:t>Step 1: </a:t>
            </a:r>
            <a:r>
              <a:rPr lang="en-US" sz="2000" b="0" dirty="0">
                <a:solidFill>
                  <a:srgbClr val="2E2E2E"/>
                </a:solidFill>
                <a:effectLst/>
                <a:latin typeface="Times New Roman" panose="02020603050405020304" pitchFamily="18" charset="0"/>
                <a:ea typeface="Times New Roman" panose="02020603050405020304" pitchFamily="18" charset="0"/>
              </a:rPr>
              <a:t>Install Inkscape software 0.9.2 </a:t>
            </a:r>
            <a:endParaRPr lang="en-IN" sz="2000" b="1" dirty="0">
              <a:effectLst/>
              <a:latin typeface="Times New Roman" panose="02020603050405020304" pitchFamily="18" charset="0"/>
              <a:ea typeface="Times New Roman" panose="02020603050405020304" pitchFamily="18" charset="0"/>
            </a:endParaRPr>
          </a:p>
        </p:txBody>
      </p:sp>
      <p:sp>
        <p:nvSpPr>
          <p:cNvPr id="4" name="Rectangle 3">
            <a:extLst>
              <a:ext uri="{FF2B5EF4-FFF2-40B4-BE49-F238E27FC236}">
                <a16:creationId xmlns:a16="http://schemas.microsoft.com/office/drawing/2014/main" id="{0D231391-CBF6-5AB8-77BE-3523AC5A3991}"/>
              </a:ext>
            </a:extLst>
          </p:cNvPr>
          <p:cNvSpPr/>
          <p:nvPr/>
        </p:nvSpPr>
        <p:spPr>
          <a:xfrm>
            <a:off x="3612302" y="76102"/>
            <a:ext cx="3951403" cy="646331"/>
          </a:xfrm>
          <a:prstGeom prst="rect">
            <a:avLst/>
          </a:prstGeom>
          <a:noFill/>
        </p:spPr>
        <p:txBody>
          <a:bodyPr wrap="none" lIns="91440" tIns="45720" rIns="91440" bIns="45720">
            <a:spAutoFit/>
          </a:bodyPr>
          <a:lstStyle/>
          <a:p>
            <a:pPr algn="ctr"/>
            <a:r>
              <a:rPr lang="en-US" sz="3600" u="sng" dirty="0">
                <a:ln w="0"/>
                <a:solidFill>
                  <a:schemeClr val="accent1"/>
                </a:solidFill>
                <a:effectLst>
                  <a:outerShdw blurRad="38100" dist="25400" dir="5400000" algn="ctr" rotWithShape="0">
                    <a:srgbClr val="6E747A">
                      <a:alpha val="43000"/>
                    </a:srgbClr>
                  </a:outerShdw>
                </a:effectLst>
              </a:rPr>
              <a:t>Software  Working</a:t>
            </a:r>
          </a:p>
        </p:txBody>
      </p:sp>
      <p:pic>
        <p:nvPicPr>
          <p:cNvPr id="6" name="Picture 5">
            <a:extLst>
              <a:ext uri="{FF2B5EF4-FFF2-40B4-BE49-F238E27FC236}">
                <a16:creationId xmlns:a16="http://schemas.microsoft.com/office/drawing/2014/main" id="{B3AFA322-EE8B-67ED-2248-E10EFE69733A}"/>
              </a:ext>
            </a:extLst>
          </p:cNvPr>
          <p:cNvPicPr>
            <a:picLocks noChangeAspect="1"/>
          </p:cNvPicPr>
          <p:nvPr/>
        </p:nvPicPr>
        <p:blipFill>
          <a:blip r:embed="rId2"/>
          <a:stretch>
            <a:fillRect/>
          </a:stretch>
        </p:blipFill>
        <p:spPr>
          <a:xfrm>
            <a:off x="986054" y="1710686"/>
            <a:ext cx="9733280" cy="5474970"/>
          </a:xfrm>
          <a:prstGeom prst="rect">
            <a:avLst/>
          </a:prstGeom>
        </p:spPr>
      </p:pic>
    </p:spTree>
    <p:extLst>
      <p:ext uri="{BB962C8B-B14F-4D97-AF65-F5344CB8AC3E}">
        <p14:creationId xmlns:p14="http://schemas.microsoft.com/office/powerpoint/2010/main" val="639394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4D01927-A448-264A-D8B4-60EA83D56B2A}"/>
              </a:ext>
            </a:extLst>
          </p:cNvPr>
          <p:cNvSpPr txBox="1"/>
          <p:nvPr/>
        </p:nvSpPr>
        <p:spPr>
          <a:xfrm>
            <a:off x="-160421" y="562618"/>
            <a:ext cx="6256421" cy="400110"/>
          </a:xfrm>
          <a:prstGeom prst="rect">
            <a:avLst/>
          </a:prstGeom>
          <a:noFill/>
        </p:spPr>
        <p:txBody>
          <a:bodyPr wrap="square" rtlCol="0">
            <a:spAutoFit/>
          </a:bodyPr>
          <a:lstStyle/>
          <a:p>
            <a:pPr marL="533400" algn="just"/>
            <a:r>
              <a:rPr lang="en-US" sz="2000" b="1" dirty="0">
                <a:solidFill>
                  <a:srgbClr val="2E2E2E"/>
                </a:solidFill>
                <a:effectLst/>
                <a:latin typeface="Times New Roman" panose="02020603050405020304" pitchFamily="18" charset="0"/>
                <a:ea typeface="Times New Roman" panose="02020603050405020304" pitchFamily="18" charset="0"/>
              </a:rPr>
              <a:t>Step 2: </a:t>
            </a:r>
            <a:r>
              <a:rPr lang="en-US" sz="2000" b="0" dirty="0">
                <a:solidFill>
                  <a:srgbClr val="2E2E2E"/>
                </a:solidFill>
                <a:effectLst/>
                <a:latin typeface="Times New Roman" panose="02020603050405020304" pitchFamily="18" charset="0"/>
                <a:ea typeface="Times New Roman" panose="02020603050405020304" pitchFamily="18" charset="0"/>
              </a:rPr>
              <a:t>Open the Inkscape application </a:t>
            </a:r>
            <a:endParaRPr lang="en-IN" sz="2000" b="1" dirty="0">
              <a:effectLst/>
              <a:latin typeface="Times New Roman" panose="02020603050405020304" pitchFamily="18" charset="0"/>
              <a:ea typeface="Times New Roman" panose="02020603050405020304" pitchFamily="18" charset="0"/>
            </a:endParaRPr>
          </a:p>
        </p:txBody>
      </p:sp>
      <p:pic>
        <p:nvPicPr>
          <p:cNvPr id="4" name="Picture 3">
            <a:extLst>
              <a:ext uri="{FF2B5EF4-FFF2-40B4-BE49-F238E27FC236}">
                <a16:creationId xmlns:a16="http://schemas.microsoft.com/office/drawing/2014/main" id="{91E2AFD9-B91C-CE60-49CC-8A1323D5259A}"/>
              </a:ext>
            </a:extLst>
          </p:cNvPr>
          <p:cNvPicPr>
            <a:picLocks noChangeAspect="1"/>
          </p:cNvPicPr>
          <p:nvPr/>
        </p:nvPicPr>
        <p:blipFill>
          <a:blip r:embed="rId2"/>
          <a:stretch>
            <a:fillRect/>
          </a:stretch>
        </p:blipFill>
        <p:spPr>
          <a:xfrm>
            <a:off x="648757" y="1439636"/>
            <a:ext cx="9448055" cy="5314531"/>
          </a:xfrm>
          <a:prstGeom prst="rect">
            <a:avLst/>
          </a:prstGeom>
        </p:spPr>
      </p:pic>
    </p:spTree>
    <p:extLst>
      <p:ext uri="{BB962C8B-B14F-4D97-AF65-F5344CB8AC3E}">
        <p14:creationId xmlns:p14="http://schemas.microsoft.com/office/powerpoint/2010/main" val="177231533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CA5CB2-E9D4-E81D-14E2-18111B45EB9F}"/>
              </a:ext>
            </a:extLst>
          </p:cNvPr>
          <p:cNvSpPr txBox="1"/>
          <p:nvPr/>
        </p:nvSpPr>
        <p:spPr>
          <a:xfrm>
            <a:off x="-160421" y="525111"/>
            <a:ext cx="6256421" cy="400110"/>
          </a:xfrm>
          <a:prstGeom prst="rect">
            <a:avLst/>
          </a:prstGeom>
          <a:noFill/>
        </p:spPr>
        <p:txBody>
          <a:bodyPr wrap="square" rtlCol="0">
            <a:spAutoFit/>
          </a:bodyPr>
          <a:lstStyle/>
          <a:p>
            <a:pPr marL="533400" algn="just"/>
            <a:r>
              <a:rPr lang="en-US" sz="2000" b="0" dirty="0">
                <a:solidFill>
                  <a:srgbClr val="2E2E2E"/>
                </a:solidFill>
                <a:effectLst/>
                <a:latin typeface="Times New Roman" panose="02020603050405020304" pitchFamily="18" charset="0"/>
                <a:ea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rPr>
              <a:t>Step 3:</a:t>
            </a:r>
            <a:r>
              <a:rPr lang="en-US" sz="2000" b="0" dirty="0">
                <a:effectLst/>
                <a:latin typeface="Times New Roman" panose="02020603050405020304" pitchFamily="18" charset="0"/>
                <a:ea typeface="Times New Roman" panose="02020603050405020304" pitchFamily="18" charset="0"/>
              </a:rPr>
              <a:t> </a:t>
            </a:r>
            <a:r>
              <a:rPr lang="en-US" sz="2000" dirty="0">
                <a:solidFill>
                  <a:srgbClr val="2E2E2E"/>
                </a:solidFill>
                <a:latin typeface="Times New Roman" panose="02020603050405020304" pitchFamily="18" charset="0"/>
                <a:ea typeface="Times New Roman" panose="02020603050405020304" pitchFamily="18" charset="0"/>
              </a:rPr>
              <a:t>A</a:t>
            </a:r>
            <a:r>
              <a:rPr lang="en-US" sz="2000" b="0" dirty="0">
                <a:solidFill>
                  <a:srgbClr val="2E2E2E"/>
                </a:solidFill>
                <a:effectLst/>
                <a:latin typeface="Times New Roman" panose="02020603050405020304" pitchFamily="18" charset="0"/>
                <a:ea typeface="Times New Roman" panose="02020603050405020304" pitchFamily="18" charset="0"/>
              </a:rPr>
              <a:t>fter that we can take text option and text</a:t>
            </a:r>
            <a:endParaRPr lang="en-IN" sz="2000" b="1" dirty="0">
              <a:effectLst/>
              <a:latin typeface="Times New Roman" panose="02020603050405020304" pitchFamily="18" charset="0"/>
              <a:ea typeface="Times New Roman" panose="02020603050405020304" pitchFamily="18" charset="0"/>
            </a:endParaRPr>
          </a:p>
        </p:txBody>
      </p:sp>
      <p:pic>
        <p:nvPicPr>
          <p:cNvPr id="4" name="Picture 3">
            <a:extLst>
              <a:ext uri="{FF2B5EF4-FFF2-40B4-BE49-F238E27FC236}">
                <a16:creationId xmlns:a16="http://schemas.microsoft.com/office/drawing/2014/main" id="{C4756F67-E007-5AA3-D7CB-03E2F1E27EE4}"/>
              </a:ext>
            </a:extLst>
          </p:cNvPr>
          <p:cNvPicPr>
            <a:picLocks noChangeAspect="1"/>
          </p:cNvPicPr>
          <p:nvPr/>
        </p:nvPicPr>
        <p:blipFill>
          <a:blip r:embed="rId2"/>
          <a:stretch>
            <a:fillRect/>
          </a:stretch>
        </p:blipFill>
        <p:spPr>
          <a:xfrm>
            <a:off x="1087423" y="1538103"/>
            <a:ext cx="9246780" cy="5201186"/>
          </a:xfrm>
          <a:prstGeom prst="rect">
            <a:avLst/>
          </a:prstGeom>
        </p:spPr>
      </p:pic>
    </p:spTree>
    <p:extLst>
      <p:ext uri="{BB962C8B-B14F-4D97-AF65-F5344CB8AC3E}">
        <p14:creationId xmlns:p14="http://schemas.microsoft.com/office/powerpoint/2010/main" val="266657180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E39CED6-115F-3DAC-344B-34365465DA60}"/>
              </a:ext>
            </a:extLst>
          </p:cNvPr>
          <p:cNvSpPr txBox="1"/>
          <p:nvPr/>
        </p:nvSpPr>
        <p:spPr>
          <a:xfrm>
            <a:off x="375984" y="235330"/>
            <a:ext cx="9499536" cy="1160639"/>
          </a:xfrm>
          <a:prstGeom prst="rect">
            <a:avLst/>
          </a:prstGeom>
          <a:noFill/>
        </p:spPr>
        <p:txBody>
          <a:bodyPr wrap="square" rtlCol="0">
            <a:spAutoFit/>
          </a:bodyPr>
          <a:lstStyle/>
          <a:p>
            <a:pPr>
              <a:lnSpc>
                <a:spcPct val="107000"/>
              </a:lnSpc>
              <a:spcAft>
                <a:spcPts val="800"/>
              </a:spcAft>
            </a:pPr>
            <a:r>
              <a:rPr lang="en-US" sz="2000" dirty="0">
                <a:solidFill>
                  <a:srgbClr val="2E2E2E"/>
                </a:solidFill>
                <a:effectLst/>
                <a:latin typeface="Times New Roman" panose="02020603050405020304" pitchFamily="18" charset="0"/>
                <a:ea typeface="Times New Roman" panose="02020603050405020304" pitchFamily="18" charset="0"/>
              </a:rPr>
              <a:t> </a:t>
            </a:r>
            <a:r>
              <a:rPr lang="en-US" sz="2000" b="1" dirty="0">
                <a:solidFill>
                  <a:srgbClr val="2E2E2E"/>
                </a:solidFill>
                <a:effectLst/>
                <a:latin typeface="Times New Roman" panose="02020603050405020304" pitchFamily="18" charset="0"/>
                <a:ea typeface="Times New Roman" panose="02020603050405020304" pitchFamily="18" charset="0"/>
              </a:rPr>
              <a:t>Step 4:</a:t>
            </a:r>
            <a:r>
              <a:rPr lang="en-US" sz="2000" b="1"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We will go to the extension file and we can select “KM laser” in that file.in </a:t>
            </a:r>
          </a:p>
          <a:p>
            <a:pPr>
              <a:lnSpc>
                <a:spcPct val="107000"/>
              </a:lnSpc>
              <a:spcAft>
                <a:spcPts val="800"/>
              </a:spcAft>
            </a:pPr>
            <a:r>
              <a:rPr lang="en-US" sz="2000" dirty="0">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KM laser we can select “convert Hershey text” (for converting text into different 		fonts)</a:t>
            </a:r>
            <a:endParaRPr lang="en-IN" sz="2000" dirty="0">
              <a:effectLst/>
              <a:latin typeface="Times New Roman" panose="02020603050405020304" pitchFamily="18" charset="0"/>
              <a:ea typeface="Times New Roman" panose="02020603050405020304" pitchFamily="18" charset="0"/>
            </a:endParaRPr>
          </a:p>
        </p:txBody>
      </p:sp>
      <p:pic>
        <p:nvPicPr>
          <p:cNvPr id="3" name="Picture 2">
            <a:extLst>
              <a:ext uri="{FF2B5EF4-FFF2-40B4-BE49-F238E27FC236}">
                <a16:creationId xmlns:a16="http://schemas.microsoft.com/office/drawing/2014/main" id="{BBA34D57-D658-B1D2-5E62-548DF9815E9A}"/>
              </a:ext>
            </a:extLst>
          </p:cNvPr>
          <p:cNvPicPr>
            <a:picLocks noChangeAspect="1"/>
          </p:cNvPicPr>
          <p:nvPr/>
        </p:nvPicPr>
        <p:blipFill>
          <a:blip r:embed="rId2"/>
          <a:stretch>
            <a:fillRect/>
          </a:stretch>
        </p:blipFill>
        <p:spPr>
          <a:xfrm>
            <a:off x="887840" y="1502457"/>
            <a:ext cx="9129920" cy="5135453"/>
          </a:xfrm>
          <a:prstGeom prst="rect">
            <a:avLst/>
          </a:prstGeom>
        </p:spPr>
      </p:pic>
    </p:spTree>
    <p:extLst>
      <p:ext uri="{BB962C8B-B14F-4D97-AF65-F5344CB8AC3E}">
        <p14:creationId xmlns:p14="http://schemas.microsoft.com/office/powerpoint/2010/main" val="127536880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89A3B25-45F4-1972-AB95-7A0703214894}"/>
              </a:ext>
            </a:extLst>
          </p:cNvPr>
          <p:cNvPicPr>
            <a:picLocks noChangeAspect="1"/>
          </p:cNvPicPr>
          <p:nvPr/>
        </p:nvPicPr>
        <p:blipFill>
          <a:blip r:embed="rId2"/>
          <a:stretch>
            <a:fillRect/>
          </a:stretch>
        </p:blipFill>
        <p:spPr>
          <a:xfrm>
            <a:off x="600519" y="1314171"/>
            <a:ext cx="9275001" cy="5217059"/>
          </a:xfrm>
          <a:prstGeom prst="rect">
            <a:avLst/>
          </a:prstGeom>
        </p:spPr>
      </p:pic>
    </p:spTree>
    <p:extLst>
      <p:ext uri="{BB962C8B-B14F-4D97-AF65-F5344CB8AC3E}">
        <p14:creationId xmlns:p14="http://schemas.microsoft.com/office/powerpoint/2010/main" val="35755020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E61DB4-2C10-B8EC-481E-2696CE9BA6AA}"/>
              </a:ext>
            </a:extLst>
          </p:cNvPr>
          <p:cNvSpPr txBox="1"/>
          <p:nvPr/>
        </p:nvSpPr>
        <p:spPr>
          <a:xfrm>
            <a:off x="367862" y="786449"/>
            <a:ext cx="7146566" cy="5841471"/>
          </a:xfrm>
          <a:prstGeom prst="rect">
            <a:avLst/>
          </a:prstGeom>
          <a:noFill/>
        </p:spPr>
        <p:txBody>
          <a:bodyPr wrap="square" rtlCol="0">
            <a:spAutoFit/>
          </a:bodyPr>
          <a:lstStyle/>
          <a:p>
            <a:pPr>
              <a:lnSpc>
                <a:spcPct val="150000"/>
              </a:lnSpc>
            </a:pPr>
            <a:r>
              <a:rPr lang="en-IN" sz="3600" dirty="0">
                <a:ln w="0"/>
                <a:solidFill>
                  <a:schemeClr val="accent1"/>
                </a:solidFill>
                <a:effectLst>
                  <a:outerShdw blurRad="38100" dist="25400" dir="5400000" algn="ctr" rotWithShape="0">
                    <a:srgbClr val="6E747A">
                      <a:alpha val="43000"/>
                    </a:srgbClr>
                  </a:outerShdw>
                </a:effectLst>
              </a:rPr>
              <a:t>       </a:t>
            </a:r>
            <a:r>
              <a:rPr lang="en-IN" sz="3600" u="sng" dirty="0">
                <a:ln w="0"/>
                <a:solidFill>
                  <a:schemeClr val="accent1"/>
                </a:solidFill>
                <a:effectLst>
                  <a:outerShdw blurRad="38100" dist="25400" dir="5400000" algn="ctr" rotWithShape="0">
                    <a:srgbClr val="6E747A">
                      <a:alpha val="43000"/>
                    </a:srgbClr>
                  </a:outerShdw>
                </a:effectLst>
              </a:rPr>
              <a:t>Contents:-</a:t>
            </a:r>
          </a:p>
          <a:p>
            <a:pPr marL="1714500" lvl="3" indent="-342900">
              <a:lnSpc>
                <a:spcPct val="150000"/>
              </a:lnSpc>
              <a:buFont typeface="Wingdings" pitchFamily="2" charset="2"/>
              <a:buChar char="Ø"/>
            </a:pPr>
            <a:r>
              <a:rPr lang="en-IN" sz="2400" dirty="0"/>
              <a:t>Introduction</a:t>
            </a:r>
            <a:r>
              <a:rPr lang="en-US" sz="2400" dirty="0"/>
              <a:t> </a:t>
            </a:r>
            <a:endParaRPr lang="en-IN" sz="2400" dirty="0"/>
          </a:p>
          <a:p>
            <a:pPr marL="1714500" lvl="3" indent="-342900">
              <a:lnSpc>
                <a:spcPct val="150000"/>
              </a:lnSpc>
              <a:buFont typeface="Wingdings" pitchFamily="2" charset="2"/>
              <a:buChar char="Ø"/>
            </a:pPr>
            <a:r>
              <a:rPr lang="en-IN" sz="2400" dirty="0"/>
              <a:t>Objective</a:t>
            </a:r>
          </a:p>
          <a:p>
            <a:pPr marL="1657350" lvl="3" indent="-285750">
              <a:lnSpc>
                <a:spcPct val="150000"/>
              </a:lnSpc>
              <a:buFont typeface="Wingdings" panose="05000000000000000000" pitchFamily="2" charset="2"/>
              <a:buChar char="Ø"/>
            </a:pPr>
            <a:r>
              <a:rPr lang="en-IN" sz="2400" dirty="0"/>
              <a:t>Existing System</a:t>
            </a:r>
          </a:p>
          <a:p>
            <a:pPr marL="1657350" lvl="3" indent="-285750">
              <a:lnSpc>
                <a:spcPct val="150000"/>
              </a:lnSpc>
              <a:buFont typeface="Wingdings" panose="05000000000000000000" pitchFamily="2" charset="2"/>
              <a:buChar char="Ø"/>
            </a:pPr>
            <a:r>
              <a:rPr lang="en-IN" sz="2400" dirty="0"/>
              <a:t>Proposed method</a:t>
            </a:r>
          </a:p>
          <a:p>
            <a:pPr marL="1657350" lvl="3" indent="-285750">
              <a:lnSpc>
                <a:spcPct val="150000"/>
              </a:lnSpc>
              <a:buFont typeface="Wingdings" panose="05000000000000000000" pitchFamily="2" charset="2"/>
              <a:buChar char="Ø"/>
            </a:pPr>
            <a:r>
              <a:rPr lang="en-IN" sz="2400" dirty="0"/>
              <a:t>Tools Required</a:t>
            </a:r>
          </a:p>
          <a:p>
            <a:pPr marL="1657350" lvl="3" indent="-285750">
              <a:lnSpc>
                <a:spcPct val="150000"/>
              </a:lnSpc>
              <a:buFont typeface="Wingdings" panose="05000000000000000000" pitchFamily="2" charset="2"/>
              <a:buChar char="Ø"/>
            </a:pPr>
            <a:r>
              <a:rPr lang="en-IN" sz="2400" dirty="0"/>
              <a:t>Working</a:t>
            </a:r>
          </a:p>
          <a:p>
            <a:pPr marL="1657350" lvl="3" indent="-285750">
              <a:lnSpc>
                <a:spcPct val="150000"/>
              </a:lnSpc>
              <a:buFont typeface="Wingdings" panose="05000000000000000000" pitchFamily="2" charset="2"/>
              <a:buChar char="Ø"/>
            </a:pPr>
            <a:r>
              <a:rPr lang="en-IN" sz="2400" dirty="0"/>
              <a:t>Software Working	</a:t>
            </a:r>
          </a:p>
          <a:p>
            <a:pPr marL="1657350" lvl="3" indent="-285750">
              <a:lnSpc>
                <a:spcPct val="150000"/>
              </a:lnSpc>
              <a:buFont typeface="Wingdings" panose="05000000000000000000" pitchFamily="2" charset="2"/>
              <a:buChar char="Ø"/>
            </a:pPr>
            <a:r>
              <a:rPr lang="en-IN" sz="2400" dirty="0"/>
              <a:t>Future Plan</a:t>
            </a:r>
          </a:p>
          <a:p>
            <a:pPr lvl="3">
              <a:lnSpc>
                <a:spcPct val="150000"/>
              </a:lnSpc>
            </a:pPr>
            <a:endParaRPr lang="en-IN" sz="2400" dirty="0"/>
          </a:p>
        </p:txBody>
      </p:sp>
    </p:spTree>
    <p:extLst>
      <p:ext uri="{BB962C8B-B14F-4D97-AF65-F5344CB8AC3E}">
        <p14:creationId xmlns:p14="http://schemas.microsoft.com/office/powerpoint/2010/main" val="346617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8908F2-2074-AD02-4E84-39334A7C13B5}"/>
              </a:ext>
            </a:extLst>
          </p:cNvPr>
          <p:cNvPicPr>
            <a:picLocks noChangeAspect="1"/>
          </p:cNvPicPr>
          <p:nvPr/>
        </p:nvPicPr>
        <p:blipFill>
          <a:blip r:embed="rId2"/>
          <a:stretch>
            <a:fillRect/>
          </a:stretch>
        </p:blipFill>
        <p:spPr>
          <a:xfrm>
            <a:off x="731267" y="1185908"/>
            <a:ext cx="9480540" cy="5332673"/>
          </a:xfrm>
          <a:prstGeom prst="rect">
            <a:avLst/>
          </a:prstGeom>
        </p:spPr>
      </p:pic>
      <p:sp>
        <p:nvSpPr>
          <p:cNvPr id="3" name="TextBox 2">
            <a:extLst>
              <a:ext uri="{FF2B5EF4-FFF2-40B4-BE49-F238E27FC236}">
                <a16:creationId xmlns:a16="http://schemas.microsoft.com/office/drawing/2014/main" id="{C589FF97-F5AC-324E-BC5B-7A0C128D2B96}"/>
              </a:ext>
            </a:extLst>
          </p:cNvPr>
          <p:cNvSpPr txBox="1"/>
          <p:nvPr/>
        </p:nvSpPr>
        <p:spPr>
          <a:xfrm>
            <a:off x="508064" y="174370"/>
            <a:ext cx="9099761" cy="399405"/>
          </a:xfrm>
          <a:prstGeom prst="rect">
            <a:avLst/>
          </a:prstGeom>
          <a:noFill/>
        </p:spPr>
        <p:txBody>
          <a:bodyPr wrap="square" rtlCol="0">
            <a:spAutoFit/>
          </a:bodyPr>
          <a:lstStyle/>
          <a:p>
            <a:pPr>
              <a:lnSpc>
                <a:spcPct val="107000"/>
              </a:lnSpc>
              <a:spcAft>
                <a:spcPts val="800"/>
              </a:spcAft>
            </a:pPr>
            <a:r>
              <a:rPr lang="en-US" sz="2000" b="1" dirty="0">
                <a:effectLst/>
                <a:latin typeface="Times New Roman" panose="02020603050405020304" pitchFamily="18" charset="0"/>
                <a:ea typeface="Times New Roman" panose="02020603050405020304" pitchFamily="18" charset="0"/>
              </a:rPr>
              <a:t>Step 5: </a:t>
            </a:r>
            <a:r>
              <a:rPr lang="en-US" sz="2000" dirty="0">
                <a:effectLst/>
                <a:latin typeface="Times New Roman" panose="02020603050405020304" pitchFamily="18" charset="0"/>
                <a:ea typeface="Times New Roman" panose="02020603050405020304" pitchFamily="18" charset="0"/>
              </a:rPr>
              <a:t>After that font has been applied then it is converted in a selected font.</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5184780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451AE7-8E48-0921-32B8-843D1EFDB2AD}"/>
              </a:ext>
            </a:extLst>
          </p:cNvPr>
          <p:cNvPicPr>
            <a:picLocks noChangeAspect="1"/>
          </p:cNvPicPr>
          <p:nvPr/>
        </p:nvPicPr>
        <p:blipFill>
          <a:blip r:embed="rId2"/>
          <a:stretch>
            <a:fillRect/>
          </a:stretch>
        </p:blipFill>
        <p:spPr>
          <a:xfrm>
            <a:off x="705594" y="1184803"/>
            <a:ext cx="9775934" cy="5498827"/>
          </a:xfrm>
          <a:prstGeom prst="rect">
            <a:avLst/>
          </a:prstGeom>
        </p:spPr>
      </p:pic>
      <p:sp>
        <p:nvSpPr>
          <p:cNvPr id="2" name="TextBox 1">
            <a:extLst>
              <a:ext uri="{FF2B5EF4-FFF2-40B4-BE49-F238E27FC236}">
                <a16:creationId xmlns:a16="http://schemas.microsoft.com/office/drawing/2014/main" id="{86DC5DC9-E11C-66A8-4671-27992A8AFAEA}"/>
              </a:ext>
            </a:extLst>
          </p:cNvPr>
          <p:cNvSpPr txBox="1"/>
          <p:nvPr/>
        </p:nvSpPr>
        <p:spPr>
          <a:xfrm>
            <a:off x="508064" y="174370"/>
            <a:ext cx="9099761" cy="728726"/>
          </a:xfrm>
          <a:prstGeom prst="rect">
            <a:avLst/>
          </a:prstGeom>
          <a:noFill/>
        </p:spPr>
        <p:txBody>
          <a:bodyPr wrap="square" rtlCol="0">
            <a:spAutoFit/>
          </a:bodyPr>
          <a:lstStyle/>
          <a:p>
            <a:pPr>
              <a:lnSpc>
                <a:spcPct val="107000"/>
              </a:lnSpc>
              <a:spcAft>
                <a:spcPts val="800"/>
              </a:spcAft>
            </a:pPr>
            <a:r>
              <a:rPr lang="en-US" sz="2000" b="1" u="sng" dirty="0">
                <a:solidFill>
                  <a:srgbClr val="2E2E2E"/>
                </a:solidFill>
                <a:effectLst/>
                <a:latin typeface="Times New Roman" panose="02020603050405020304" pitchFamily="18" charset="0"/>
                <a:ea typeface="Times New Roman" panose="02020603050405020304" pitchFamily="18" charset="0"/>
              </a:rPr>
              <a:t>Step 6:</a:t>
            </a:r>
            <a:r>
              <a:rPr lang="en-US" sz="2000" b="1" dirty="0">
                <a:effectLst/>
                <a:latin typeface="Times New Roman" panose="02020603050405020304" pitchFamily="18" charset="0"/>
                <a:ea typeface="Times New Roman" panose="02020603050405020304" pitchFamily="18" charset="0"/>
              </a:rPr>
              <a:t> </a:t>
            </a:r>
            <a:r>
              <a:rPr lang="en-US" sz="2000" b="0" dirty="0">
                <a:effectLst/>
                <a:latin typeface="Times New Roman" panose="02020603050405020304" pitchFamily="18" charset="0"/>
                <a:ea typeface="Times New Roman" panose="02020603050405020304" pitchFamily="18" charset="0"/>
              </a:rPr>
              <a:t>We will go to the extension file to select “4xdraw tools” again and select 		       “generate pen GCODE tool”.</a:t>
            </a:r>
            <a:endParaRPr lang="en-IN" sz="20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6585996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924D650-F80C-8147-3705-9BE6ABBF24AA}"/>
              </a:ext>
            </a:extLst>
          </p:cNvPr>
          <p:cNvPicPr>
            <a:picLocks noChangeAspect="1"/>
          </p:cNvPicPr>
          <p:nvPr/>
        </p:nvPicPr>
        <p:blipFill>
          <a:blip r:embed="rId2"/>
          <a:stretch>
            <a:fillRect/>
          </a:stretch>
        </p:blipFill>
        <p:spPr>
          <a:xfrm>
            <a:off x="714772" y="1555117"/>
            <a:ext cx="8991143" cy="5057393"/>
          </a:xfrm>
          <a:prstGeom prst="rect">
            <a:avLst/>
          </a:prstGeom>
        </p:spPr>
      </p:pic>
      <p:sp>
        <p:nvSpPr>
          <p:cNvPr id="3" name="TextBox 2">
            <a:extLst>
              <a:ext uri="{FF2B5EF4-FFF2-40B4-BE49-F238E27FC236}">
                <a16:creationId xmlns:a16="http://schemas.microsoft.com/office/drawing/2014/main" id="{19B4CB40-EE51-1910-40B1-F00A5EF5A893}"/>
              </a:ext>
            </a:extLst>
          </p:cNvPr>
          <p:cNvSpPr txBox="1"/>
          <p:nvPr/>
        </p:nvSpPr>
        <p:spPr>
          <a:xfrm>
            <a:off x="325184" y="245490"/>
            <a:ext cx="9099761" cy="1015663"/>
          </a:xfrm>
          <a:prstGeom prst="rect">
            <a:avLst/>
          </a:prstGeom>
          <a:noFill/>
        </p:spPr>
        <p:txBody>
          <a:bodyPr wrap="square" rtlCol="0">
            <a:spAutoFit/>
          </a:bodyPr>
          <a:lstStyle/>
          <a:p>
            <a:r>
              <a:rPr lang="en-US" sz="2000" b="1" dirty="0">
                <a:effectLst/>
                <a:latin typeface="Times New Roman" panose="02020603050405020304" pitchFamily="18" charset="0"/>
                <a:ea typeface="Times New Roman" panose="02020603050405020304" pitchFamily="18" charset="0"/>
              </a:rPr>
              <a:t>Step 7:  </a:t>
            </a:r>
            <a:r>
              <a:rPr lang="en-US" sz="2000" dirty="0">
                <a:effectLst/>
                <a:latin typeface="Times New Roman" panose="02020603050405020304" pitchFamily="18" charset="0"/>
                <a:ea typeface="Times New Roman" panose="02020603050405020304" pitchFamily="18" charset="0"/>
              </a:rPr>
              <a:t>We can select pen movement (up and down) travelling speed, servo angles and 		delay </a:t>
            </a:r>
            <a:r>
              <a:rPr lang="en-US" sz="2000" dirty="0" err="1">
                <a:effectLst/>
                <a:latin typeface="Times New Roman" panose="02020603050405020304" pitchFamily="18" charset="0"/>
                <a:ea typeface="Times New Roman" panose="02020603050405020304" pitchFamily="18" charset="0"/>
              </a:rPr>
              <a:t>time.In</a:t>
            </a:r>
            <a:r>
              <a:rPr lang="en-US" sz="2000" dirty="0">
                <a:effectLst/>
                <a:latin typeface="Times New Roman" panose="02020603050405020304" pitchFamily="18" charset="0"/>
                <a:ea typeface="Times New Roman" panose="02020603050405020304" pitchFamily="18" charset="0"/>
              </a:rPr>
              <a:t> dictionary we can select file location after we can give file name 		and click on the “apply” option</a:t>
            </a:r>
            <a:endParaRPr lang="en-IN" sz="20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5596576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35A2ED-65E5-4EF5-0507-C17FCD727994}"/>
              </a:ext>
            </a:extLst>
          </p:cNvPr>
          <p:cNvPicPr>
            <a:picLocks noChangeAspect="1"/>
          </p:cNvPicPr>
          <p:nvPr/>
        </p:nvPicPr>
        <p:blipFill>
          <a:blip r:embed="rId2"/>
          <a:stretch>
            <a:fillRect/>
          </a:stretch>
        </p:blipFill>
        <p:spPr>
          <a:xfrm>
            <a:off x="476525" y="1224075"/>
            <a:ext cx="9642652" cy="5423991"/>
          </a:xfrm>
          <a:prstGeom prst="rect">
            <a:avLst/>
          </a:prstGeom>
        </p:spPr>
      </p:pic>
      <p:sp>
        <p:nvSpPr>
          <p:cNvPr id="3" name="TextBox 2">
            <a:extLst>
              <a:ext uri="{FF2B5EF4-FFF2-40B4-BE49-F238E27FC236}">
                <a16:creationId xmlns:a16="http://schemas.microsoft.com/office/drawing/2014/main" id="{B4EDF242-1E97-41B7-9BA4-A39AD6717FC9}"/>
              </a:ext>
            </a:extLst>
          </p:cNvPr>
          <p:cNvSpPr txBox="1"/>
          <p:nvPr/>
        </p:nvSpPr>
        <p:spPr>
          <a:xfrm>
            <a:off x="-543340" y="209934"/>
            <a:ext cx="10455965" cy="707886"/>
          </a:xfrm>
          <a:prstGeom prst="rect">
            <a:avLst/>
          </a:prstGeom>
          <a:noFill/>
        </p:spPr>
        <p:txBody>
          <a:bodyPr wrap="square" rtlCol="0">
            <a:spAutoFit/>
          </a:bodyPr>
          <a:lstStyle/>
          <a:p>
            <a:pPr marL="533400" indent="457200"/>
            <a:r>
              <a:rPr lang="en-US" sz="2000" b="1" dirty="0">
                <a:solidFill>
                  <a:srgbClr val="2E2E2E"/>
                </a:solidFill>
                <a:effectLst/>
                <a:latin typeface="Times New Roman" panose="02020603050405020304" pitchFamily="18" charset="0"/>
                <a:ea typeface="Times New Roman" panose="02020603050405020304" pitchFamily="18" charset="0"/>
              </a:rPr>
              <a:t>Step 8:</a:t>
            </a:r>
            <a:r>
              <a:rPr lang="en-US" sz="2000" b="1" dirty="0">
                <a:effectLst/>
                <a:latin typeface="Times New Roman" panose="02020603050405020304" pitchFamily="18" charset="0"/>
                <a:ea typeface="Times New Roman" panose="02020603050405020304" pitchFamily="18" charset="0"/>
              </a:rPr>
              <a:t>  </a:t>
            </a:r>
            <a:r>
              <a:rPr lang="en-US" sz="2000" b="0" dirty="0">
                <a:effectLst/>
                <a:latin typeface="Times New Roman" panose="02020603050405020304" pitchFamily="18" charset="0"/>
                <a:ea typeface="Times New Roman" panose="02020603050405020304" pitchFamily="18" charset="0"/>
              </a:rPr>
              <a:t>Next open UGP (universal </a:t>
            </a:r>
            <a:r>
              <a:rPr lang="en-US" sz="2000" b="0" dirty="0" err="1">
                <a:effectLst/>
                <a:latin typeface="Times New Roman" panose="02020603050405020304" pitchFamily="18" charset="0"/>
                <a:ea typeface="Times New Roman" panose="02020603050405020304" pitchFamily="18" charset="0"/>
              </a:rPr>
              <a:t>Gcode</a:t>
            </a:r>
            <a:r>
              <a:rPr lang="en-US" sz="2000" b="0" dirty="0">
                <a:effectLst/>
                <a:latin typeface="Times New Roman" panose="02020603050405020304" pitchFamily="18" charset="0"/>
                <a:ea typeface="Times New Roman" panose="02020603050405020304" pitchFamily="18" charset="0"/>
              </a:rPr>
              <a:t> platform) version 2.0.12. we can connect 					Arduino connection whether it is Connect or not.</a:t>
            </a:r>
            <a:endParaRPr lang="en-IN" sz="20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5781629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6270CF-EA9B-0244-5837-9045C9E61A04}"/>
              </a:ext>
            </a:extLst>
          </p:cNvPr>
          <p:cNvPicPr>
            <a:picLocks noChangeAspect="1"/>
          </p:cNvPicPr>
          <p:nvPr/>
        </p:nvPicPr>
        <p:blipFill>
          <a:blip r:embed="rId2"/>
          <a:stretch>
            <a:fillRect/>
          </a:stretch>
        </p:blipFill>
        <p:spPr>
          <a:xfrm>
            <a:off x="581723" y="1503350"/>
            <a:ext cx="9330902" cy="5248632"/>
          </a:xfrm>
          <a:prstGeom prst="rect">
            <a:avLst/>
          </a:prstGeom>
        </p:spPr>
      </p:pic>
      <p:sp>
        <p:nvSpPr>
          <p:cNvPr id="2" name="TextBox 1">
            <a:extLst>
              <a:ext uri="{FF2B5EF4-FFF2-40B4-BE49-F238E27FC236}">
                <a16:creationId xmlns:a16="http://schemas.microsoft.com/office/drawing/2014/main" id="{9705F174-8A45-C497-EF85-2834A1E201C4}"/>
              </a:ext>
            </a:extLst>
          </p:cNvPr>
          <p:cNvSpPr txBox="1"/>
          <p:nvPr/>
        </p:nvSpPr>
        <p:spPr>
          <a:xfrm>
            <a:off x="-543339" y="209935"/>
            <a:ext cx="10018644" cy="707886"/>
          </a:xfrm>
          <a:prstGeom prst="rect">
            <a:avLst/>
          </a:prstGeom>
          <a:noFill/>
        </p:spPr>
        <p:txBody>
          <a:bodyPr wrap="square" rtlCol="0">
            <a:spAutoFit/>
          </a:bodyPr>
          <a:lstStyle/>
          <a:p>
            <a:pPr marL="533400" indent="457200"/>
            <a:r>
              <a:rPr lang="en-US" sz="2000" b="1" dirty="0">
                <a:effectLst/>
                <a:latin typeface="Times New Roman" panose="02020603050405020304" pitchFamily="18" charset="0"/>
                <a:ea typeface="Times New Roman" panose="02020603050405020304" pitchFamily="18" charset="0"/>
              </a:rPr>
              <a:t>Step 9:  </a:t>
            </a:r>
            <a:r>
              <a:rPr lang="en-US" sz="2000" b="0" dirty="0">
                <a:effectLst/>
                <a:latin typeface="Times New Roman" panose="02020603050405020304" pitchFamily="18" charset="0"/>
                <a:ea typeface="Times New Roman" panose="02020603050405020304" pitchFamily="18" charset="0"/>
              </a:rPr>
              <a:t>Click on the connect or disconnect option. It is connected open file we can 				select file already which is saved in the </a:t>
            </a:r>
            <a:r>
              <a:rPr lang="en-US" sz="2000" b="0" dirty="0" err="1">
                <a:effectLst/>
                <a:latin typeface="Times New Roman" panose="02020603050405020304" pitchFamily="18" charset="0"/>
                <a:ea typeface="Times New Roman" panose="02020603050405020304" pitchFamily="18" charset="0"/>
              </a:rPr>
              <a:t>inkscape</a:t>
            </a:r>
            <a:r>
              <a:rPr lang="en-US" sz="2000" b="0" dirty="0">
                <a:effectLst/>
                <a:latin typeface="Times New Roman" panose="02020603050405020304" pitchFamily="18" charset="0"/>
                <a:ea typeface="Times New Roman" panose="02020603050405020304" pitchFamily="18" charset="0"/>
              </a:rPr>
              <a:t>.</a:t>
            </a:r>
            <a:endParaRPr lang="en-IN" sz="20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0046834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F4728C9-8E96-44B4-49AA-0EA9984C32B1}"/>
              </a:ext>
            </a:extLst>
          </p:cNvPr>
          <p:cNvPicPr>
            <a:picLocks noChangeAspect="1"/>
          </p:cNvPicPr>
          <p:nvPr/>
        </p:nvPicPr>
        <p:blipFill>
          <a:blip r:embed="rId2"/>
          <a:stretch>
            <a:fillRect/>
          </a:stretch>
        </p:blipFill>
        <p:spPr>
          <a:xfrm>
            <a:off x="462456" y="972207"/>
            <a:ext cx="9697544" cy="5454868"/>
          </a:xfrm>
          <a:prstGeom prst="rect">
            <a:avLst/>
          </a:prstGeom>
        </p:spPr>
      </p:pic>
      <p:sp>
        <p:nvSpPr>
          <p:cNvPr id="5" name="TextBox 4">
            <a:extLst>
              <a:ext uri="{FF2B5EF4-FFF2-40B4-BE49-F238E27FC236}">
                <a16:creationId xmlns:a16="http://schemas.microsoft.com/office/drawing/2014/main" id="{E611AE63-2744-F817-6D6A-5AA22F338CC5}"/>
              </a:ext>
            </a:extLst>
          </p:cNvPr>
          <p:cNvSpPr txBox="1"/>
          <p:nvPr/>
        </p:nvSpPr>
        <p:spPr>
          <a:xfrm>
            <a:off x="330376" y="76982"/>
            <a:ext cx="9169224" cy="707886"/>
          </a:xfrm>
          <a:prstGeom prst="rect">
            <a:avLst/>
          </a:prstGeom>
          <a:noFill/>
        </p:spPr>
        <p:txBody>
          <a:bodyPr wrap="square">
            <a:spAutoFit/>
          </a:bodyPr>
          <a:lstStyle/>
          <a:p>
            <a:r>
              <a:rPr lang="en-US" sz="2000" b="1" dirty="0">
                <a:effectLst/>
                <a:latin typeface="Times New Roman" panose="02020603050405020304" pitchFamily="18" charset="0"/>
                <a:ea typeface="Times New Roman" panose="02020603050405020304" pitchFamily="18" charset="0"/>
              </a:rPr>
              <a:t>Step10: </a:t>
            </a:r>
            <a:r>
              <a:rPr lang="en-US" sz="2000" b="0" dirty="0">
                <a:effectLst/>
                <a:latin typeface="Times New Roman" panose="02020603050405020304" pitchFamily="18" charset="0"/>
                <a:ea typeface="Times New Roman" panose="02020603050405020304" pitchFamily="18" charset="0"/>
              </a:rPr>
              <a:t>After that we can select the file and open it. The automatically the source will display</a:t>
            </a:r>
            <a:endParaRPr lang="en-IN" sz="2000" dirty="0"/>
          </a:p>
        </p:txBody>
      </p:sp>
    </p:spTree>
    <p:extLst>
      <p:ext uri="{BB962C8B-B14F-4D97-AF65-F5344CB8AC3E}">
        <p14:creationId xmlns:p14="http://schemas.microsoft.com/office/powerpoint/2010/main" val="39846615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28EE75-E387-B244-860B-A1E4338B8B0A}"/>
              </a:ext>
            </a:extLst>
          </p:cNvPr>
          <p:cNvPicPr>
            <a:picLocks noChangeAspect="1"/>
          </p:cNvPicPr>
          <p:nvPr/>
        </p:nvPicPr>
        <p:blipFill>
          <a:blip r:embed="rId2"/>
          <a:stretch>
            <a:fillRect/>
          </a:stretch>
        </p:blipFill>
        <p:spPr>
          <a:xfrm>
            <a:off x="1048293" y="1655637"/>
            <a:ext cx="9248646" cy="5202363"/>
          </a:xfrm>
          <a:prstGeom prst="rect">
            <a:avLst/>
          </a:prstGeom>
        </p:spPr>
      </p:pic>
      <p:sp>
        <p:nvSpPr>
          <p:cNvPr id="6" name="TextBox 5">
            <a:extLst>
              <a:ext uri="{FF2B5EF4-FFF2-40B4-BE49-F238E27FC236}">
                <a16:creationId xmlns:a16="http://schemas.microsoft.com/office/drawing/2014/main" id="{28E3C5BC-AE7F-321B-BE82-B8FDC3557641}"/>
              </a:ext>
            </a:extLst>
          </p:cNvPr>
          <p:cNvSpPr txBox="1"/>
          <p:nvPr/>
        </p:nvSpPr>
        <p:spPr>
          <a:xfrm>
            <a:off x="202095" y="119728"/>
            <a:ext cx="9445488" cy="1631216"/>
          </a:xfrm>
          <a:prstGeom prst="rect">
            <a:avLst/>
          </a:prstGeom>
          <a:noFill/>
        </p:spPr>
        <p:txBody>
          <a:bodyPr wrap="square">
            <a:spAutoFit/>
          </a:bodyPr>
          <a:lstStyle/>
          <a:p>
            <a:r>
              <a:rPr lang="en-US" sz="2000" dirty="0">
                <a:effectLst/>
                <a:latin typeface="Times New Roman" panose="02020603050405020304" pitchFamily="18" charset="0"/>
                <a:ea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rPr>
              <a:t>Step 11:</a:t>
            </a:r>
            <a:r>
              <a:rPr lang="en-US" sz="2000" dirty="0">
                <a:effectLst/>
                <a:latin typeface="Times New Roman" panose="02020603050405020304" pitchFamily="18" charset="0"/>
                <a:ea typeface="Times New Roman" panose="02020603050405020304" pitchFamily="18" charset="0"/>
              </a:rPr>
              <a:t> In control state (DRO). We can set x-axis, y-axis and z-axis are zero. after we 			can run </a:t>
            </a:r>
            <a:r>
              <a:rPr lang="en-US" sz="2000" dirty="0" err="1">
                <a:effectLst/>
                <a:latin typeface="Times New Roman" panose="02020603050405020304" pitchFamily="18" charset="0"/>
                <a:ea typeface="Times New Roman" panose="02020603050405020304" pitchFamily="18" charset="0"/>
              </a:rPr>
              <a:t>it</a:t>
            </a:r>
            <a:r>
              <a:rPr lang="en-US" sz="2000" dirty="0" err="1">
                <a:latin typeface="Times New Roman" panose="02020603050405020304" pitchFamily="18" charset="0"/>
                <a:ea typeface="Times New Roman" panose="02020603050405020304" pitchFamily="18" charset="0"/>
              </a:rPr>
              <a:t>.</a:t>
            </a:r>
            <a:r>
              <a:rPr lang="en-US" sz="2000" dirty="0" err="1">
                <a:effectLst/>
                <a:latin typeface="Times New Roman" panose="02020603050405020304" pitchFamily="18" charset="0"/>
                <a:ea typeface="Times New Roman" panose="02020603050405020304" pitchFamily="18" charset="0"/>
              </a:rPr>
              <a:t>Before</a:t>
            </a:r>
            <a:r>
              <a:rPr lang="en-US" sz="2000" dirty="0">
                <a:effectLst/>
                <a:latin typeface="Times New Roman" panose="02020603050405020304" pitchFamily="18" charset="0"/>
                <a:ea typeface="Times New Roman" panose="02020603050405020304" pitchFamily="18" charset="0"/>
              </a:rPr>
              <a:t> starting the pen movement in console we have to give 			 </a:t>
            </a:r>
          </a:p>
          <a:p>
            <a:r>
              <a:rPr lang="en-US" sz="2000" dirty="0">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commands for pen up and down.</a:t>
            </a:r>
            <a:r>
              <a:rPr lang="en-IN" sz="2000" dirty="0">
                <a:latin typeface="Times New Roman" panose="02020603050405020304" pitchFamily="18" charset="0"/>
                <a:ea typeface="Times New Roman" panose="02020603050405020304" pitchFamily="18" charset="0"/>
              </a:rPr>
              <a:t>						</a:t>
            </a:r>
          </a:p>
          <a:p>
            <a:r>
              <a:rPr lang="en-IN" sz="2000" b="1" dirty="0">
                <a:effectLst/>
                <a:latin typeface="Times New Roman" panose="02020603050405020304" pitchFamily="18" charset="0"/>
                <a:ea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rPr>
              <a:t>Pen up=M03 S80             </a:t>
            </a:r>
            <a:endParaRPr lang="en-IN" sz="2000" dirty="0">
              <a:effectLst/>
              <a:latin typeface="Times New Roman" panose="02020603050405020304" pitchFamily="18" charset="0"/>
              <a:ea typeface="Times New Roman" panose="02020603050405020304" pitchFamily="18" charset="0"/>
            </a:endParaRPr>
          </a:p>
          <a:p>
            <a:r>
              <a:rPr lang="en-US" sz="2000" b="1" dirty="0">
                <a:effectLst/>
                <a:latin typeface="Times New Roman" panose="02020603050405020304" pitchFamily="18" charset="0"/>
                <a:ea typeface="Times New Roman" panose="02020603050405020304" pitchFamily="18" charset="0"/>
              </a:rPr>
              <a:t>									Pen down=M05 S10</a:t>
            </a:r>
            <a:endParaRPr lang="en-IN" sz="2000" dirty="0"/>
          </a:p>
        </p:txBody>
      </p:sp>
    </p:spTree>
    <p:extLst>
      <p:ext uri="{BB962C8B-B14F-4D97-AF65-F5344CB8AC3E}">
        <p14:creationId xmlns:p14="http://schemas.microsoft.com/office/powerpoint/2010/main" val="8075776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74EF30-78C1-773F-5852-EF47232D124B}"/>
              </a:ext>
            </a:extLst>
          </p:cNvPr>
          <p:cNvPicPr>
            <a:picLocks noChangeAspect="1"/>
          </p:cNvPicPr>
          <p:nvPr/>
        </p:nvPicPr>
        <p:blipFill>
          <a:blip r:embed="rId2"/>
          <a:stretch>
            <a:fillRect/>
          </a:stretch>
        </p:blipFill>
        <p:spPr>
          <a:xfrm>
            <a:off x="738177" y="1377512"/>
            <a:ext cx="9743090" cy="5480488"/>
          </a:xfrm>
          <a:prstGeom prst="rect">
            <a:avLst/>
          </a:prstGeom>
        </p:spPr>
      </p:pic>
      <p:sp>
        <p:nvSpPr>
          <p:cNvPr id="4" name="TextBox 3">
            <a:extLst>
              <a:ext uri="{FF2B5EF4-FFF2-40B4-BE49-F238E27FC236}">
                <a16:creationId xmlns:a16="http://schemas.microsoft.com/office/drawing/2014/main" id="{3E708589-5DA6-884C-4B56-1E0660CC8168}"/>
              </a:ext>
            </a:extLst>
          </p:cNvPr>
          <p:cNvSpPr txBox="1"/>
          <p:nvPr/>
        </p:nvSpPr>
        <p:spPr>
          <a:xfrm>
            <a:off x="-397565" y="380201"/>
            <a:ext cx="10247587" cy="400110"/>
          </a:xfrm>
          <a:prstGeom prst="rect">
            <a:avLst/>
          </a:prstGeom>
          <a:noFill/>
        </p:spPr>
        <p:txBody>
          <a:bodyPr wrap="square">
            <a:spAutoFit/>
          </a:bodyPr>
          <a:lstStyle/>
          <a:p>
            <a:pPr marL="533400" algn="just"/>
            <a:r>
              <a:rPr lang="en-US" sz="2000" b="1" dirty="0">
                <a:effectLst/>
                <a:latin typeface="Times New Roman" panose="02020603050405020304" pitchFamily="18" charset="0"/>
                <a:ea typeface="Times New Roman" panose="02020603050405020304" pitchFamily="18" charset="0"/>
              </a:rPr>
              <a:t>Step 12: </a:t>
            </a:r>
            <a:r>
              <a:rPr lang="en-US" sz="2000" b="0" dirty="0">
                <a:effectLst/>
                <a:latin typeface="Times New Roman" panose="02020603050405020304" pitchFamily="18" charset="0"/>
                <a:ea typeface="Times New Roman" panose="02020603050405020304" pitchFamily="18" charset="0"/>
              </a:rPr>
              <a:t>After that it shows the pen movement how much speed it goes on x, y, and z-axis</a:t>
            </a:r>
            <a:r>
              <a:rPr lang="en-US" sz="2000" b="1" dirty="0">
                <a:effectLst/>
                <a:latin typeface="Times New Roman" panose="02020603050405020304" pitchFamily="18" charset="0"/>
                <a:ea typeface="Times New Roman" panose="02020603050405020304" pitchFamily="18" charset="0"/>
              </a:rPr>
              <a:t>.</a:t>
            </a:r>
            <a:r>
              <a:rPr lang="en-US" sz="2000" b="1" u="sng" dirty="0">
                <a:solidFill>
                  <a:srgbClr val="2E2E2E"/>
                </a:solidFill>
                <a:effectLst/>
                <a:latin typeface="Times New Roman" panose="02020603050405020304" pitchFamily="18" charset="0"/>
                <a:ea typeface="Times New Roman" panose="02020603050405020304" pitchFamily="18" charset="0"/>
              </a:rPr>
              <a:t> </a:t>
            </a:r>
            <a:endParaRPr lang="en-IN" sz="20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5903806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8183BC2-0B2E-2D74-165F-FAF0A1E3DF6E}"/>
              </a:ext>
            </a:extLst>
          </p:cNvPr>
          <p:cNvPicPr>
            <a:picLocks noChangeAspect="1"/>
          </p:cNvPicPr>
          <p:nvPr/>
        </p:nvPicPr>
        <p:blipFill>
          <a:blip r:embed="rId2"/>
          <a:stretch>
            <a:fillRect/>
          </a:stretch>
        </p:blipFill>
        <p:spPr>
          <a:xfrm>
            <a:off x="1481959" y="1198179"/>
            <a:ext cx="6502618" cy="5460123"/>
          </a:xfrm>
          <a:prstGeom prst="rect">
            <a:avLst/>
          </a:prstGeom>
        </p:spPr>
      </p:pic>
    </p:spTree>
    <p:extLst>
      <p:ext uri="{BB962C8B-B14F-4D97-AF65-F5344CB8AC3E}">
        <p14:creationId xmlns:p14="http://schemas.microsoft.com/office/powerpoint/2010/main" val="1578075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9">
            <a:extLst>
              <a:ext uri="{FF2B5EF4-FFF2-40B4-BE49-F238E27FC236}">
                <a16:creationId xmlns:a16="http://schemas.microsoft.com/office/drawing/2014/main" id="{EFD2F3FB-7052-435E-3635-421ABB9FE2EF}"/>
              </a:ext>
            </a:extLst>
          </p:cNvPr>
          <p:cNvGraphicFramePr>
            <a:graphicFrameLocks noGrp="1"/>
          </p:cNvGraphicFramePr>
          <p:nvPr>
            <p:extLst>
              <p:ext uri="{D42A27DB-BD31-4B8C-83A1-F6EECF244321}">
                <p14:modId xmlns:p14="http://schemas.microsoft.com/office/powerpoint/2010/main" val="801704891"/>
              </p:ext>
            </p:extLst>
          </p:nvPr>
        </p:nvGraphicFramePr>
        <p:xfrm>
          <a:off x="3028442" y="3845496"/>
          <a:ext cx="6449786" cy="1962690"/>
        </p:xfrm>
        <a:graphic>
          <a:graphicData uri="http://schemas.openxmlformats.org/drawingml/2006/table">
            <a:tbl>
              <a:tblPr firstRow="1" bandRow="1">
                <a:tableStyleId>{5C22544A-7EE6-4342-B048-85BDC9FD1C3A}</a:tableStyleId>
              </a:tblPr>
              <a:tblGrid>
                <a:gridCol w="6449786">
                  <a:extLst>
                    <a:ext uri="{9D8B030D-6E8A-4147-A177-3AD203B41FA5}">
                      <a16:colId xmlns:a16="http://schemas.microsoft.com/office/drawing/2014/main" val="2130719325"/>
                    </a:ext>
                  </a:extLst>
                </a:gridCol>
              </a:tblGrid>
              <a:tr h="1962690">
                <a:tc>
                  <a:txBody>
                    <a:bodyPr/>
                    <a:lstStyle/>
                    <a:p>
                      <a:endParaRPr lang="en-IN" dirty="0"/>
                    </a:p>
                  </a:txBody>
                  <a:tcPr>
                    <a:lnL w="19050" cap="flat" cmpd="sng" algn="ctr">
                      <a:solidFill>
                        <a:schemeClr val="tx2">
                          <a:lumMod val="60000"/>
                          <a:lumOff val="40000"/>
                        </a:schemeClr>
                      </a:solidFill>
                      <a:prstDash val="dash"/>
                      <a:round/>
                      <a:headEnd type="none" w="med" len="med"/>
                      <a:tailEnd type="none" w="med" len="med"/>
                    </a:lnL>
                    <a:lnR w="19050" cap="flat" cmpd="sng" algn="ctr">
                      <a:solidFill>
                        <a:schemeClr val="tx2">
                          <a:lumMod val="60000"/>
                          <a:lumOff val="40000"/>
                        </a:schemeClr>
                      </a:solidFill>
                      <a:prstDash val="dash"/>
                      <a:round/>
                      <a:headEnd type="none" w="med" len="med"/>
                      <a:tailEnd type="none" w="med" len="med"/>
                    </a:lnR>
                    <a:lnT w="19050" cap="flat" cmpd="sng" algn="ctr">
                      <a:solidFill>
                        <a:schemeClr val="tx2">
                          <a:lumMod val="60000"/>
                          <a:lumOff val="40000"/>
                        </a:schemeClr>
                      </a:solidFill>
                      <a:prstDash val="dash"/>
                      <a:round/>
                      <a:headEnd type="none" w="med" len="med"/>
                      <a:tailEnd type="none" w="med" len="med"/>
                    </a:lnT>
                    <a:lnB w="19050" cap="flat" cmpd="sng" algn="ctr">
                      <a:solidFill>
                        <a:schemeClr val="tx2">
                          <a:lumMod val="60000"/>
                          <a:lumOff val="40000"/>
                        </a:schemeClr>
                      </a:solidFill>
                      <a:prstDash val="dash"/>
                      <a:round/>
                      <a:headEnd type="none" w="med" len="med"/>
                      <a:tailEnd type="none" w="med" len="med"/>
                    </a:lnB>
                    <a:solidFill>
                      <a:schemeClr val="bg1"/>
                    </a:solidFill>
                  </a:tcPr>
                </a:tc>
                <a:extLst>
                  <a:ext uri="{0D108BD9-81ED-4DB2-BD59-A6C34878D82A}">
                    <a16:rowId xmlns:a16="http://schemas.microsoft.com/office/drawing/2014/main" val="4258241712"/>
                  </a:ext>
                </a:extLst>
              </a:tr>
            </a:tbl>
          </a:graphicData>
        </a:graphic>
      </p:graphicFrame>
      <p:sp>
        <p:nvSpPr>
          <p:cNvPr id="5" name="TextBox 4"/>
          <p:cNvSpPr txBox="1"/>
          <p:nvPr/>
        </p:nvSpPr>
        <p:spPr>
          <a:xfrm>
            <a:off x="3472065" y="704433"/>
            <a:ext cx="6207617" cy="646331"/>
          </a:xfrm>
          <a:prstGeom prst="rect">
            <a:avLst/>
          </a:prstGeom>
          <a:noFill/>
        </p:spPr>
        <p:txBody>
          <a:bodyPr wrap="square" rtlCol="0">
            <a:spAutoFit/>
          </a:bodyPr>
          <a:lstStyle/>
          <a:p>
            <a:r>
              <a:rPr lang="en-US" sz="3600" b="1" u="sng"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WORKING MECHANISM</a:t>
            </a:r>
          </a:p>
        </p:txBody>
      </p:sp>
      <p:graphicFrame>
        <p:nvGraphicFramePr>
          <p:cNvPr id="9" name="Table 9">
            <a:extLst>
              <a:ext uri="{FF2B5EF4-FFF2-40B4-BE49-F238E27FC236}">
                <a16:creationId xmlns:a16="http://schemas.microsoft.com/office/drawing/2014/main" id="{7AE817EA-1EB8-5B2F-F6D4-669FE8F1E433}"/>
              </a:ext>
            </a:extLst>
          </p:cNvPr>
          <p:cNvGraphicFramePr>
            <a:graphicFrameLocks noGrp="1"/>
          </p:cNvGraphicFramePr>
          <p:nvPr>
            <p:extLst>
              <p:ext uri="{D42A27DB-BD31-4B8C-83A1-F6EECF244321}">
                <p14:modId xmlns:p14="http://schemas.microsoft.com/office/powerpoint/2010/main" val="3880290726"/>
              </p:ext>
            </p:extLst>
          </p:nvPr>
        </p:nvGraphicFramePr>
        <p:xfrm>
          <a:off x="3039328" y="1701011"/>
          <a:ext cx="6449786" cy="1962690"/>
        </p:xfrm>
        <a:graphic>
          <a:graphicData uri="http://schemas.openxmlformats.org/drawingml/2006/table">
            <a:tbl>
              <a:tblPr firstRow="1" bandRow="1">
                <a:tableStyleId>{5C22544A-7EE6-4342-B048-85BDC9FD1C3A}</a:tableStyleId>
              </a:tblPr>
              <a:tblGrid>
                <a:gridCol w="6449786">
                  <a:extLst>
                    <a:ext uri="{9D8B030D-6E8A-4147-A177-3AD203B41FA5}">
                      <a16:colId xmlns:a16="http://schemas.microsoft.com/office/drawing/2014/main" val="2130719325"/>
                    </a:ext>
                  </a:extLst>
                </a:gridCol>
              </a:tblGrid>
              <a:tr h="1962690">
                <a:tc>
                  <a:txBody>
                    <a:bodyPr/>
                    <a:lstStyle/>
                    <a:p>
                      <a:endParaRPr lang="en-IN" dirty="0"/>
                    </a:p>
                  </a:txBody>
                  <a:tcPr>
                    <a:lnL w="19050" cap="flat" cmpd="sng" algn="ctr">
                      <a:solidFill>
                        <a:schemeClr val="tx2">
                          <a:lumMod val="60000"/>
                          <a:lumOff val="40000"/>
                        </a:schemeClr>
                      </a:solidFill>
                      <a:prstDash val="dash"/>
                      <a:round/>
                      <a:headEnd type="none" w="med" len="med"/>
                      <a:tailEnd type="none" w="med" len="med"/>
                    </a:lnL>
                    <a:lnR w="19050" cap="flat" cmpd="sng" algn="ctr">
                      <a:solidFill>
                        <a:schemeClr val="tx2">
                          <a:lumMod val="60000"/>
                          <a:lumOff val="40000"/>
                        </a:schemeClr>
                      </a:solidFill>
                      <a:prstDash val="dash"/>
                      <a:round/>
                      <a:headEnd type="none" w="med" len="med"/>
                      <a:tailEnd type="none" w="med" len="med"/>
                    </a:lnR>
                    <a:lnT w="19050" cap="flat" cmpd="sng" algn="ctr">
                      <a:solidFill>
                        <a:schemeClr val="tx2">
                          <a:lumMod val="60000"/>
                          <a:lumOff val="40000"/>
                        </a:schemeClr>
                      </a:solidFill>
                      <a:prstDash val="dash"/>
                      <a:round/>
                      <a:headEnd type="none" w="med" len="med"/>
                      <a:tailEnd type="none" w="med" len="med"/>
                    </a:lnT>
                    <a:lnB w="19050" cap="flat" cmpd="sng" algn="ctr">
                      <a:solidFill>
                        <a:schemeClr val="tx2">
                          <a:lumMod val="60000"/>
                          <a:lumOff val="40000"/>
                        </a:schemeClr>
                      </a:solidFill>
                      <a:prstDash val="dash"/>
                      <a:round/>
                      <a:headEnd type="none" w="med" len="med"/>
                      <a:tailEnd type="none" w="med" len="med"/>
                    </a:lnB>
                    <a:solidFill>
                      <a:schemeClr val="bg1"/>
                    </a:solidFill>
                  </a:tcPr>
                </a:tc>
                <a:extLst>
                  <a:ext uri="{0D108BD9-81ED-4DB2-BD59-A6C34878D82A}">
                    <a16:rowId xmlns:a16="http://schemas.microsoft.com/office/drawing/2014/main" val="4258241712"/>
                  </a:ext>
                </a:extLst>
              </a:tr>
            </a:tbl>
          </a:graphicData>
        </a:graphic>
      </p:graphicFrame>
      <p:graphicFrame>
        <p:nvGraphicFramePr>
          <p:cNvPr id="3" name="Table 5">
            <a:extLst>
              <a:ext uri="{FF2B5EF4-FFF2-40B4-BE49-F238E27FC236}">
                <a16:creationId xmlns:a16="http://schemas.microsoft.com/office/drawing/2014/main" id="{A678881A-234D-AAD1-232A-FBDC8C9D07CF}"/>
              </a:ext>
            </a:extLst>
          </p:cNvPr>
          <p:cNvGraphicFramePr>
            <a:graphicFrameLocks noGrp="1"/>
          </p:cNvGraphicFramePr>
          <p:nvPr>
            <p:extLst>
              <p:ext uri="{D42A27DB-BD31-4B8C-83A1-F6EECF244321}">
                <p14:modId xmlns:p14="http://schemas.microsoft.com/office/powerpoint/2010/main" val="1400824913"/>
              </p:ext>
            </p:extLst>
          </p:nvPr>
        </p:nvGraphicFramePr>
        <p:xfrm>
          <a:off x="3286477" y="1985128"/>
          <a:ext cx="5955488" cy="537635"/>
        </p:xfrm>
        <a:graphic>
          <a:graphicData uri="http://schemas.openxmlformats.org/drawingml/2006/table">
            <a:tbl>
              <a:tblPr firstRow="1" bandRow="1">
                <a:tableStyleId>{5C22544A-7EE6-4342-B048-85BDC9FD1C3A}</a:tableStyleId>
              </a:tblPr>
              <a:tblGrid>
                <a:gridCol w="5955488">
                  <a:extLst>
                    <a:ext uri="{9D8B030D-6E8A-4147-A177-3AD203B41FA5}">
                      <a16:colId xmlns:a16="http://schemas.microsoft.com/office/drawing/2014/main" val="3477854637"/>
                    </a:ext>
                  </a:extLst>
                </a:gridCol>
              </a:tblGrid>
              <a:tr h="537635">
                <a:tc>
                  <a:txBody>
                    <a:bodyPr/>
                    <a:lstStyle/>
                    <a:p>
                      <a:r>
                        <a:rPr lang="en-IN" sz="1400" b="1" dirty="0"/>
                        <a:t>     </a:t>
                      </a:r>
                      <a:r>
                        <a:rPr lang="en-IN" sz="1400" b="1" dirty="0">
                          <a:solidFill>
                            <a:schemeClr val="tx1"/>
                          </a:solidFill>
                        </a:rPr>
                        <a:t>Text                                   </a:t>
                      </a:r>
                      <a:r>
                        <a:rPr lang="en-IN" sz="1400" b="1" dirty="0" err="1">
                          <a:solidFill>
                            <a:schemeClr val="tx1"/>
                          </a:solidFill>
                        </a:rPr>
                        <a:t>Text</a:t>
                      </a:r>
                      <a:r>
                        <a:rPr lang="en-IN" sz="1400" b="1" dirty="0">
                          <a:solidFill>
                            <a:schemeClr val="tx1"/>
                          </a:solidFill>
                        </a:rPr>
                        <a:t>                                       Font</a:t>
                      </a:r>
                    </a:p>
                    <a:p>
                      <a:r>
                        <a:rPr lang="en-IN" sz="1400" b="1" dirty="0">
                          <a:solidFill>
                            <a:schemeClr val="tx1"/>
                          </a:solidFill>
                        </a:rPr>
                        <a:t>Detection                         Extraction                            Conversion</a:t>
                      </a:r>
                      <a:endParaRPr lang="en-IN" sz="1400" b="1" dirty="0"/>
                    </a:p>
                  </a:txBody>
                  <a:tcPr>
                    <a:lnL w="19050" cap="flat" cmpd="sng" algn="ctr">
                      <a:solidFill>
                        <a:schemeClr val="tx2">
                          <a:lumMod val="60000"/>
                          <a:lumOff val="40000"/>
                        </a:schemeClr>
                      </a:solidFill>
                      <a:prstDash val="dash"/>
                      <a:round/>
                      <a:headEnd type="none" w="med" len="med"/>
                      <a:tailEnd type="none" w="med" len="med"/>
                    </a:lnL>
                    <a:lnR w="19050" cap="flat" cmpd="sng" algn="ctr">
                      <a:solidFill>
                        <a:schemeClr val="tx2">
                          <a:lumMod val="60000"/>
                          <a:lumOff val="40000"/>
                        </a:schemeClr>
                      </a:solidFill>
                      <a:prstDash val="dash"/>
                      <a:round/>
                      <a:headEnd type="none" w="med" len="med"/>
                      <a:tailEnd type="none" w="med" len="med"/>
                    </a:lnR>
                    <a:lnT w="19050" cap="flat" cmpd="sng" algn="ctr">
                      <a:solidFill>
                        <a:schemeClr val="tx2">
                          <a:lumMod val="60000"/>
                          <a:lumOff val="40000"/>
                        </a:schemeClr>
                      </a:solidFill>
                      <a:prstDash val="dash"/>
                      <a:round/>
                      <a:headEnd type="none" w="med" len="med"/>
                      <a:tailEnd type="none" w="med" len="med"/>
                    </a:lnT>
                    <a:lnB w="19050" cap="flat" cmpd="sng" algn="ctr">
                      <a:solidFill>
                        <a:schemeClr val="tx2">
                          <a:lumMod val="60000"/>
                          <a:lumOff val="40000"/>
                        </a:schemeClr>
                      </a:solidFill>
                      <a:prstDash val="dash"/>
                      <a:round/>
                      <a:headEnd type="none" w="med" len="med"/>
                      <a:tailEnd type="none" w="med" len="med"/>
                    </a:lnB>
                    <a:solidFill>
                      <a:schemeClr val="bg1"/>
                    </a:solidFill>
                  </a:tcPr>
                </a:tc>
                <a:extLst>
                  <a:ext uri="{0D108BD9-81ED-4DB2-BD59-A6C34878D82A}">
                    <a16:rowId xmlns:a16="http://schemas.microsoft.com/office/drawing/2014/main" val="40866965"/>
                  </a:ext>
                </a:extLst>
              </a:tr>
            </a:tbl>
          </a:graphicData>
        </a:graphic>
      </p:graphicFrame>
      <p:sp>
        <p:nvSpPr>
          <p:cNvPr id="10" name="TextBox 9">
            <a:extLst>
              <a:ext uri="{FF2B5EF4-FFF2-40B4-BE49-F238E27FC236}">
                <a16:creationId xmlns:a16="http://schemas.microsoft.com/office/drawing/2014/main" id="{8DA19537-A68C-C505-FB02-3E5CE0BF7001}"/>
              </a:ext>
            </a:extLst>
          </p:cNvPr>
          <p:cNvSpPr txBox="1"/>
          <p:nvPr/>
        </p:nvSpPr>
        <p:spPr>
          <a:xfrm>
            <a:off x="3300816" y="1714737"/>
            <a:ext cx="1785532" cy="276999"/>
          </a:xfrm>
          <a:prstGeom prst="rect">
            <a:avLst/>
          </a:prstGeom>
          <a:noFill/>
        </p:spPr>
        <p:txBody>
          <a:bodyPr wrap="square" rtlCol="0">
            <a:spAutoFit/>
          </a:bodyPr>
          <a:lstStyle/>
          <a:p>
            <a:r>
              <a:rPr lang="en-IN" sz="1200" dirty="0" err="1">
                <a:latin typeface="Times New Roman" panose="02020603050405020304" pitchFamily="18" charset="0"/>
                <a:cs typeface="Times New Roman" panose="02020603050405020304" pitchFamily="18" charset="0"/>
              </a:rPr>
              <a:t>GCode</a:t>
            </a:r>
            <a:endParaRPr lang="en-IN" sz="12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3CC3D275-5669-6057-984D-7BAF7293037D}"/>
              </a:ext>
            </a:extLst>
          </p:cNvPr>
          <p:cNvSpPr txBox="1"/>
          <p:nvPr/>
        </p:nvSpPr>
        <p:spPr>
          <a:xfrm>
            <a:off x="7568288" y="2730697"/>
            <a:ext cx="1714495" cy="27699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1200" b="1" dirty="0">
                <a:latin typeface="Times New Roman" panose="02020603050405020304" pitchFamily="18" charset="0"/>
                <a:cs typeface="Times New Roman" panose="02020603050405020304" pitchFamily="18" charset="0"/>
              </a:rPr>
              <a:t>Image Generated</a:t>
            </a:r>
          </a:p>
        </p:txBody>
      </p:sp>
      <p:sp>
        <p:nvSpPr>
          <p:cNvPr id="14" name="TextBox 13">
            <a:extLst>
              <a:ext uri="{FF2B5EF4-FFF2-40B4-BE49-F238E27FC236}">
                <a16:creationId xmlns:a16="http://schemas.microsoft.com/office/drawing/2014/main" id="{E01DE283-D1C9-8328-AB4E-73743C0FDF9C}"/>
              </a:ext>
            </a:extLst>
          </p:cNvPr>
          <p:cNvSpPr txBox="1"/>
          <p:nvPr/>
        </p:nvSpPr>
        <p:spPr>
          <a:xfrm>
            <a:off x="5543547" y="3076374"/>
            <a:ext cx="1894114"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1400" b="1" dirty="0">
                <a:latin typeface="Times New Roman" panose="02020603050405020304" pitchFamily="18" charset="0"/>
                <a:cs typeface="Times New Roman" panose="02020603050405020304" pitchFamily="18" charset="0"/>
              </a:rPr>
              <a:t>User Interface Terminal Software</a:t>
            </a:r>
          </a:p>
        </p:txBody>
      </p:sp>
      <p:sp>
        <p:nvSpPr>
          <p:cNvPr id="24" name="TextBox 23">
            <a:extLst>
              <a:ext uri="{FF2B5EF4-FFF2-40B4-BE49-F238E27FC236}">
                <a16:creationId xmlns:a16="http://schemas.microsoft.com/office/drawing/2014/main" id="{7C1C5B60-9D1B-5747-B54E-F03909B1686F}"/>
              </a:ext>
            </a:extLst>
          </p:cNvPr>
          <p:cNvSpPr txBox="1"/>
          <p:nvPr/>
        </p:nvSpPr>
        <p:spPr>
          <a:xfrm>
            <a:off x="5812563" y="3959717"/>
            <a:ext cx="1371600" cy="30777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1400" b="1" dirty="0" err="1">
                <a:latin typeface="Times New Roman" panose="02020603050405020304" pitchFamily="18" charset="0"/>
                <a:cs typeface="Times New Roman" panose="02020603050405020304" pitchFamily="18" charset="0"/>
              </a:rPr>
              <a:t>Ardunio</a:t>
            </a:r>
            <a:r>
              <a:rPr lang="en-IN" sz="1400" b="1" dirty="0">
                <a:latin typeface="Times New Roman" panose="02020603050405020304" pitchFamily="18" charset="0"/>
                <a:cs typeface="Times New Roman" panose="02020603050405020304" pitchFamily="18" charset="0"/>
              </a:rPr>
              <a:t> Board</a:t>
            </a:r>
          </a:p>
        </p:txBody>
      </p:sp>
      <p:sp>
        <p:nvSpPr>
          <p:cNvPr id="26" name="TextBox 25">
            <a:extLst>
              <a:ext uri="{FF2B5EF4-FFF2-40B4-BE49-F238E27FC236}">
                <a16:creationId xmlns:a16="http://schemas.microsoft.com/office/drawing/2014/main" id="{9CD211DE-74B3-3E88-E023-B77951ADEC38}"/>
              </a:ext>
            </a:extLst>
          </p:cNvPr>
          <p:cNvSpPr txBox="1"/>
          <p:nvPr/>
        </p:nvSpPr>
        <p:spPr>
          <a:xfrm>
            <a:off x="5712269" y="4820529"/>
            <a:ext cx="1341664" cy="30777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1400" b="1" dirty="0">
                <a:latin typeface="Times New Roman" panose="02020603050405020304" pitchFamily="18" charset="0"/>
                <a:cs typeface="Times New Roman" panose="02020603050405020304" pitchFamily="18" charset="0"/>
              </a:rPr>
              <a:t>Gantry setup</a:t>
            </a:r>
          </a:p>
        </p:txBody>
      </p:sp>
      <p:sp>
        <p:nvSpPr>
          <p:cNvPr id="44" name="Arrow: Right 43">
            <a:extLst>
              <a:ext uri="{FF2B5EF4-FFF2-40B4-BE49-F238E27FC236}">
                <a16:creationId xmlns:a16="http://schemas.microsoft.com/office/drawing/2014/main" id="{07EC4874-DF4F-901D-4E0E-187262578D71}"/>
              </a:ext>
            </a:extLst>
          </p:cNvPr>
          <p:cNvSpPr/>
          <p:nvPr/>
        </p:nvSpPr>
        <p:spPr>
          <a:xfrm rot="5400000">
            <a:off x="8123745" y="2505123"/>
            <a:ext cx="277001" cy="163294"/>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
        <p:nvSpPr>
          <p:cNvPr id="29" name="TextBox 28">
            <a:extLst>
              <a:ext uri="{FF2B5EF4-FFF2-40B4-BE49-F238E27FC236}">
                <a16:creationId xmlns:a16="http://schemas.microsoft.com/office/drawing/2014/main" id="{290C6C9B-6ECA-1E01-5C08-785820BB000F}"/>
              </a:ext>
            </a:extLst>
          </p:cNvPr>
          <p:cNvSpPr txBox="1"/>
          <p:nvPr/>
        </p:nvSpPr>
        <p:spPr>
          <a:xfrm>
            <a:off x="3469815" y="4008665"/>
            <a:ext cx="1371600" cy="307777"/>
          </a:xfrm>
          <a:prstGeom prst="rect">
            <a:avLst/>
          </a:prstGeom>
          <a:noFill/>
        </p:spPr>
        <p:txBody>
          <a:bodyPr wrap="square" rtlCol="0">
            <a:spAutoFit/>
          </a:bodyPr>
          <a:lstStyle/>
          <a:p>
            <a:r>
              <a:rPr lang="en-IN" sz="1400" b="1" dirty="0">
                <a:latin typeface="Times New Roman" panose="02020603050405020304" pitchFamily="18" charset="0"/>
                <a:cs typeface="Times New Roman" panose="02020603050405020304" pitchFamily="18" charset="0"/>
              </a:rPr>
              <a:t>Power supply</a:t>
            </a:r>
          </a:p>
        </p:txBody>
      </p:sp>
      <p:cxnSp>
        <p:nvCxnSpPr>
          <p:cNvPr id="30" name="Straight Arrow Connector 29">
            <a:extLst>
              <a:ext uri="{FF2B5EF4-FFF2-40B4-BE49-F238E27FC236}">
                <a16:creationId xmlns:a16="http://schemas.microsoft.com/office/drawing/2014/main" id="{7D695D1F-C497-C4EC-6A0C-DB5618047272}"/>
              </a:ext>
            </a:extLst>
          </p:cNvPr>
          <p:cNvCxnSpPr>
            <a:cxnSpLocks/>
          </p:cNvCxnSpPr>
          <p:nvPr/>
        </p:nvCxnSpPr>
        <p:spPr>
          <a:xfrm>
            <a:off x="4743444" y="4206575"/>
            <a:ext cx="666749"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B8AB85F5-6A61-A3C3-874F-BEDB44D9DFF1}"/>
              </a:ext>
            </a:extLst>
          </p:cNvPr>
          <p:cNvCxnSpPr>
            <a:cxnSpLocks/>
          </p:cNvCxnSpPr>
          <p:nvPr/>
        </p:nvCxnSpPr>
        <p:spPr>
          <a:xfrm>
            <a:off x="4985648" y="4995789"/>
            <a:ext cx="666749"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3" name="TextBox 32">
            <a:extLst>
              <a:ext uri="{FF2B5EF4-FFF2-40B4-BE49-F238E27FC236}">
                <a16:creationId xmlns:a16="http://schemas.microsoft.com/office/drawing/2014/main" id="{D1142AEB-08E4-7908-F7BE-6CD45462949F}"/>
              </a:ext>
            </a:extLst>
          </p:cNvPr>
          <p:cNvSpPr txBox="1"/>
          <p:nvPr/>
        </p:nvSpPr>
        <p:spPr>
          <a:xfrm>
            <a:off x="3796387" y="4824338"/>
            <a:ext cx="1461408" cy="276999"/>
          </a:xfrm>
          <a:prstGeom prst="rect">
            <a:avLst/>
          </a:prstGeom>
          <a:noFill/>
        </p:spPr>
        <p:txBody>
          <a:bodyPr wrap="square" rtlCol="0">
            <a:spAutoFit/>
          </a:bodyPr>
          <a:lstStyle/>
          <a:p>
            <a:r>
              <a:rPr lang="en-IN" sz="1200" b="1" dirty="0">
                <a:latin typeface="Times New Roman" panose="02020603050405020304" pitchFamily="18" charset="0"/>
                <a:cs typeface="Times New Roman" panose="02020603050405020304" pitchFamily="18" charset="0"/>
              </a:rPr>
              <a:t>Stepper Motor</a:t>
            </a:r>
          </a:p>
        </p:txBody>
      </p:sp>
      <p:sp>
        <p:nvSpPr>
          <p:cNvPr id="36" name="TextBox 35">
            <a:extLst>
              <a:ext uri="{FF2B5EF4-FFF2-40B4-BE49-F238E27FC236}">
                <a16:creationId xmlns:a16="http://schemas.microsoft.com/office/drawing/2014/main" id="{6BEE5E0F-4A92-EBE1-F8AA-3428EAAD3834}"/>
              </a:ext>
            </a:extLst>
          </p:cNvPr>
          <p:cNvSpPr txBox="1"/>
          <p:nvPr/>
        </p:nvSpPr>
        <p:spPr>
          <a:xfrm>
            <a:off x="7666259" y="4853185"/>
            <a:ext cx="1551210" cy="276999"/>
          </a:xfrm>
          <a:prstGeom prst="rect">
            <a:avLst/>
          </a:prstGeom>
          <a:noFill/>
        </p:spPr>
        <p:txBody>
          <a:bodyPr wrap="square" rtlCol="0">
            <a:spAutoFit/>
          </a:bodyPr>
          <a:lstStyle/>
          <a:p>
            <a:r>
              <a:rPr lang="en-IN" sz="1200" b="1" dirty="0">
                <a:latin typeface="Times New Roman" panose="02020603050405020304" pitchFamily="18" charset="0"/>
                <a:cs typeface="Times New Roman" panose="02020603050405020304" pitchFamily="18" charset="0"/>
              </a:rPr>
              <a:t>Servo motor</a:t>
            </a:r>
          </a:p>
        </p:txBody>
      </p:sp>
      <p:sp>
        <p:nvSpPr>
          <p:cNvPr id="38" name="TextBox 37">
            <a:extLst>
              <a:ext uri="{FF2B5EF4-FFF2-40B4-BE49-F238E27FC236}">
                <a16:creationId xmlns:a16="http://schemas.microsoft.com/office/drawing/2014/main" id="{C258F9ED-E5D7-B59F-2FBD-BF1413E69D62}"/>
              </a:ext>
            </a:extLst>
          </p:cNvPr>
          <p:cNvSpPr txBox="1"/>
          <p:nvPr/>
        </p:nvSpPr>
        <p:spPr>
          <a:xfrm>
            <a:off x="5796637" y="5407223"/>
            <a:ext cx="2383963" cy="307777"/>
          </a:xfrm>
          <a:prstGeom prst="rect">
            <a:avLst/>
          </a:prstGeom>
          <a:noFill/>
        </p:spPr>
        <p:txBody>
          <a:bodyPr wrap="square" rtlCol="0">
            <a:spAutoFit/>
          </a:bodyPr>
          <a:lstStyle/>
          <a:p>
            <a:r>
              <a:rPr lang="en-IN" sz="1400" b="1" dirty="0">
                <a:latin typeface="Times New Roman" panose="02020603050405020304" pitchFamily="18" charset="0"/>
                <a:cs typeface="Times New Roman" panose="02020603050405020304" pitchFamily="18" charset="0"/>
              </a:rPr>
              <a:t>Pen movement</a:t>
            </a:r>
          </a:p>
        </p:txBody>
      </p:sp>
      <p:sp>
        <p:nvSpPr>
          <p:cNvPr id="40" name="TextBox 39">
            <a:extLst>
              <a:ext uri="{FF2B5EF4-FFF2-40B4-BE49-F238E27FC236}">
                <a16:creationId xmlns:a16="http://schemas.microsoft.com/office/drawing/2014/main" id="{DE89BF3F-2C20-02B6-EC97-F7314DA03766}"/>
              </a:ext>
            </a:extLst>
          </p:cNvPr>
          <p:cNvSpPr txBox="1"/>
          <p:nvPr/>
        </p:nvSpPr>
        <p:spPr>
          <a:xfrm>
            <a:off x="1159497" y="2088926"/>
            <a:ext cx="1510217" cy="523220"/>
          </a:xfrm>
          <a:prstGeom prst="rect">
            <a:avLst/>
          </a:prstGeom>
          <a:noFill/>
        </p:spPr>
        <p:txBody>
          <a:bodyPr wrap="square" rtlCol="0">
            <a:spAutoFit/>
          </a:bodyPr>
          <a:lstStyle/>
          <a:p>
            <a:r>
              <a:rPr lang="en-IN" sz="1400" b="1" dirty="0">
                <a:latin typeface="Times New Roman" panose="02020603050405020304" pitchFamily="18" charset="0"/>
                <a:cs typeface="Times New Roman" panose="02020603050405020304" pitchFamily="18" charset="0"/>
              </a:rPr>
              <a:t>Input document / text writing</a:t>
            </a:r>
          </a:p>
        </p:txBody>
      </p:sp>
      <p:sp>
        <p:nvSpPr>
          <p:cNvPr id="41" name="Arrow: Right 40">
            <a:extLst>
              <a:ext uri="{FF2B5EF4-FFF2-40B4-BE49-F238E27FC236}">
                <a16:creationId xmlns:a16="http://schemas.microsoft.com/office/drawing/2014/main" id="{0DF42D6D-CFC3-9593-7A50-6E8298B29914}"/>
              </a:ext>
            </a:extLst>
          </p:cNvPr>
          <p:cNvSpPr/>
          <p:nvPr/>
        </p:nvSpPr>
        <p:spPr>
          <a:xfrm>
            <a:off x="2604283" y="2139603"/>
            <a:ext cx="791576" cy="17690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
        <p:nvSpPr>
          <p:cNvPr id="42" name="Arrow: Right 41">
            <a:extLst>
              <a:ext uri="{FF2B5EF4-FFF2-40B4-BE49-F238E27FC236}">
                <a16:creationId xmlns:a16="http://schemas.microsoft.com/office/drawing/2014/main" id="{66BC00EB-15BB-E72F-2E9A-497AF154809D}"/>
              </a:ext>
            </a:extLst>
          </p:cNvPr>
          <p:cNvSpPr/>
          <p:nvPr/>
        </p:nvSpPr>
        <p:spPr>
          <a:xfrm>
            <a:off x="4407946" y="2153019"/>
            <a:ext cx="791576" cy="17236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
        <p:nvSpPr>
          <p:cNvPr id="43" name="Arrow: Right 42">
            <a:extLst>
              <a:ext uri="{FF2B5EF4-FFF2-40B4-BE49-F238E27FC236}">
                <a16:creationId xmlns:a16="http://schemas.microsoft.com/office/drawing/2014/main" id="{C1A3777F-5DDD-867D-CC2B-D96C66A552ED}"/>
              </a:ext>
            </a:extLst>
          </p:cNvPr>
          <p:cNvSpPr/>
          <p:nvPr/>
        </p:nvSpPr>
        <p:spPr>
          <a:xfrm>
            <a:off x="6498363" y="2176643"/>
            <a:ext cx="791576" cy="17690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
        <p:nvSpPr>
          <p:cNvPr id="45" name="Arrow: Bent 44">
            <a:extLst>
              <a:ext uri="{FF2B5EF4-FFF2-40B4-BE49-F238E27FC236}">
                <a16:creationId xmlns:a16="http://schemas.microsoft.com/office/drawing/2014/main" id="{E6F72AE8-6BEF-8604-7A9A-A5935D38F8AC}"/>
              </a:ext>
            </a:extLst>
          </p:cNvPr>
          <p:cNvSpPr/>
          <p:nvPr/>
        </p:nvSpPr>
        <p:spPr>
          <a:xfrm rot="5400000" flipV="1">
            <a:off x="6828585" y="2315336"/>
            <a:ext cx="197537" cy="1281873"/>
          </a:xfrm>
          <a:prstGeom prst="ben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latin typeface="Times New Roman" panose="02020603050405020304" pitchFamily="18" charset="0"/>
              <a:cs typeface="Times New Roman" panose="02020603050405020304" pitchFamily="18" charset="0"/>
            </a:endParaRPr>
          </a:p>
        </p:txBody>
      </p:sp>
      <p:sp>
        <p:nvSpPr>
          <p:cNvPr id="46" name="Arrow: Right 45">
            <a:extLst>
              <a:ext uri="{FF2B5EF4-FFF2-40B4-BE49-F238E27FC236}">
                <a16:creationId xmlns:a16="http://schemas.microsoft.com/office/drawing/2014/main" id="{37C83B3A-2BB0-BD9C-6CE7-ED2321484B92}"/>
              </a:ext>
            </a:extLst>
          </p:cNvPr>
          <p:cNvSpPr/>
          <p:nvPr/>
        </p:nvSpPr>
        <p:spPr>
          <a:xfrm rot="5400000">
            <a:off x="6415256" y="3674141"/>
            <a:ext cx="277001" cy="1524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
        <p:nvSpPr>
          <p:cNvPr id="47" name="Arrow: Right 46">
            <a:extLst>
              <a:ext uri="{FF2B5EF4-FFF2-40B4-BE49-F238E27FC236}">
                <a16:creationId xmlns:a16="http://schemas.microsoft.com/office/drawing/2014/main" id="{1B1D0CC9-3669-96E0-B50F-52F1E2332F81}"/>
              </a:ext>
            </a:extLst>
          </p:cNvPr>
          <p:cNvSpPr/>
          <p:nvPr/>
        </p:nvSpPr>
        <p:spPr>
          <a:xfrm rot="5400000">
            <a:off x="6050815" y="4437860"/>
            <a:ext cx="530659" cy="1899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
        <p:nvSpPr>
          <p:cNvPr id="48" name="Arrow: Right 47">
            <a:extLst>
              <a:ext uri="{FF2B5EF4-FFF2-40B4-BE49-F238E27FC236}">
                <a16:creationId xmlns:a16="http://schemas.microsoft.com/office/drawing/2014/main" id="{D57C3E8C-9816-E062-0BB8-F303E53A5F7B}"/>
              </a:ext>
            </a:extLst>
          </p:cNvPr>
          <p:cNvSpPr/>
          <p:nvPr/>
        </p:nvSpPr>
        <p:spPr>
          <a:xfrm rot="5400000">
            <a:off x="6157843" y="5196705"/>
            <a:ext cx="333427" cy="17310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cxnSp>
        <p:nvCxnSpPr>
          <p:cNvPr id="49" name="Straight Arrow Connector 48">
            <a:extLst>
              <a:ext uri="{FF2B5EF4-FFF2-40B4-BE49-F238E27FC236}">
                <a16:creationId xmlns:a16="http://schemas.microsoft.com/office/drawing/2014/main" id="{D789550D-6318-1F4C-E0DB-466293D7A6AF}"/>
              </a:ext>
            </a:extLst>
          </p:cNvPr>
          <p:cNvCxnSpPr>
            <a:cxnSpLocks/>
            <a:stCxn id="36" idx="1"/>
          </p:cNvCxnSpPr>
          <p:nvPr/>
        </p:nvCxnSpPr>
        <p:spPr>
          <a:xfrm flipH="1" flipV="1">
            <a:off x="7053933" y="4991684"/>
            <a:ext cx="612326" cy="1"/>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53" name="TextBox 52">
            <a:extLst>
              <a:ext uri="{FF2B5EF4-FFF2-40B4-BE49-F238E27FC236}">
                <a16:creationId xmlns:a16="http://schemas.microsoft.com/office/drawing/2014/main" id="{A1754CBC-359F-A0EA-5AF1-AE0722B38CBE}"/>
              </a:ext>
            </a:extLst>
          </p:cNvPr>
          <p:cNvSpPr txBox="1"/>
          <p:nvPr/>
        </p:nvSpPr>
        <p:spPr>
          <a:xfrm>
            <a:off x="2604283" y="1388267"/>
            <a:ext cx="1637237" cy="307777"/>
          </a:xfrm>
          <a:prstGeom prst="rect">
            <a:avLst/>
          </a:prstGeom>
          <a:noFill/>
        </p:spPr>
        <p:txBody>
          <a:bodyPr wrap="square" rtlCol="0">
            <a:spAutoFit/>
          </a:bodyPr>
          <a:lstStyle/>
          <a:p>
            <a:r>
              <a:rPr lang="en-IN" sz="1400" b="1" dirty="0">
                <a:latin typeface="Times New Roman" panose="02020603050405020304" pitchFamily="18" charset="0"/>
                <a:cs typeface="Times New Roman" panose="02020603050405020304" pitchFamily="18" charset="0"/>
              </a:rPr>
              <a:t>Software</a:t>
            </a:r>
          </a:p>
        </p:txBody>
      </p:sp>
      <p:sp>
        <p:nvSpPr>
          <p:cNvPr id="55" name="TextBox 54">
            <a:extLst>
              <a:ext uri="{FF2B5EF4-FFF2-40B4-BE49-F238E27FC236}">
                <a16:creationId xmlns:a16="http://schemas.microsoft.com/office/drawing/2014/main" id="{5EAC1E7B-42D4-E2D4-2BCA-F8015074B1E9}"/>
              </a:ext>
            </a:extLst>
          </p:cNvPr>
          <p:cNvSpPr txBox="1"/>
          <p:nvPr/>
        </p:nvSpPr>
        <p:spPr>
          <a:xfrm>
            <a:off x="2406683" y="3568358"/>
            <a:ext cx="1222602" cy="338554"/>
          </a:xfrm>
          <a:prstGeom prst="rect">
            <a:avLst/>
          </a:prstGeom>
          <a:noFill/>
        </p:spPr>
        <p:txBody>
          <a:bodyPr wrap="square">
            <a:spAutoFit/>
          </a:bodyPr>
          <a:lstStyle/>
          <a:p>
            <a:r>
              <a:rPr lang="en-IN" sz="1600" b="1" dirty="0">
                <a:latin typeface="Times New Roman" panose="02020603050405020304" pitchFamily="18" charset="0"/>
                <a:cs typeface="Times New Roman" panose="02020603050405020304" pitchFamily="18" charset="0"/>
              </a:rPr>
              <a:t>Hardware</a:t>
            </a:r>
          </a:p>
        </p:txBody>
      </p:sp>
    </p:spTree>
    <p:extLst>
      <p:ext uri="{BB962C8B-B14F-4D97-AF65-F5344CB8AC3E}">
        <p14:creationId xmlns:p14="http://schemas.microsoft.com/office/powerpoint/2010/main" val="2251853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50926" y="2407559"/>
            <a:ext cx="8491037" cy="3331938"/>
          </a:xfrm>
          <a:prstGeom prst="rect">
            <a:avLst/>
          </a:prstGeom>
          <a:noFill/>
        </p:spPr>
        <p:txBody>
          <a:bodyPr wrap="square" rtlCol="0">
            <a:spAutoFit/>
          </a:bodyPr>
          <a:lstStyle/>
          <a:p>
            <a:pPr algn="just">
              <a:lnSpc>
                <a:spcPct val="200000"/>
              </a:lnSpc>
            </a:pPr>
            <a:r>
              <a:rPr lang="en-US" dirty="0">
                <a:latin typeface="Times New Roman" pitchFamily="18" charset="0"/>
                <a:cs typeface="Times New Roman" pitchFamily="18" charset="0"/>
              </a:rPr>
              <a:t>We have the technologies like  printers, scanners, etc. But the basic problem is it only </a:t>
            </a:r>
          </a:p>
          <a:p>
            <a:pPr algn="just">
              <a:lnSpc>
                <a:spcPct val="200000"/>
              </a:lnSpc>
            </a:pPr>
            <a:r>
              <a:rPr lang="en-US" dirty="0">
                <a:latin typeface="Times New Roman" pitchFamily="18" charset="0"/>
                <a:cs typeface="Times New Roman" pitchFamily="18" charset="0"/>
              </a:rPr>
              <a:t>writes only those fonts which the computer already has. That is Roman, Calibri, Arial,</a:t>
            </a:r>
          </a:p>
          <a:p>
            <a:pPr algn="just">
              <a:lnSpc>
                <a:spcPct val="200000"/>
              </a:lnSpc>
            </a:pPr>
            <a:r>
              <a:rPr lang="en-US" dirty="0">
                <a:latin typeface="Times New Roman" pitchFamily="18" charset="0"/>
                <a:cs typeface="Times New Roman" pitchFamily="18" charset="0"/>
              </a:rPr>
              <a:t> Impact, Georgia, etc. We want a machine which can write the full matter on a page by </a:t>
            </a:r>
          </a:p>
          <a:p>
            <a:pPr algn="just">
              <a:lnSpc>
                <a:spcPct val="200000"/>
              </a:lnSpc>
            </a:pPr>
            <a:r>
              <a:rPr lang="en-US" dirty="0">
                <a:latin typeface="Times New Roman" pitchFamily="18" charset="0"/>
                <a:cs typeface="Times New Roman" pitchFamily="18" charset="0"/>
              </a:rPr>
              <a:t>the ink of pen in our own personal hand writing. By using the concepts like CNC </a:t>
            </a:r>
          </a:p>
          <a:p>
            <a:pPr algn="just">
              <a:lnSpc>
                <a:spcPct val="200000"/>
              </a:lnSpc>
            </a:pPr>
            <a:r>
              <a:rPr lang="en-US" dirty="0">
                <a:latin typeface="Times New Roman" pitchFamily="18" charset="0"/>
                <a:cs typeface="Times New Roman" pitchFamily="18" charset="0"/>
              </a:rPr>
              <a:t>machines which make easy to scan the text. Similarly, we can use this technology</a:t>
            </a:r>
          </a:p>
          <a:p>
            <a:pPr algn="just">
              <a:lnSpc>
                <a:spcPct val="200000"/>
              </a:lnSpc>
            </a:pPr>
            <a:r>
              <a:rPr lang="en-US" dirty="0">
                <a:latin typeface="Times New Roman" pitchFamily="18" charset="0"/>
                <a:cs typeface="Times New Roman" pitchFamily="18" charset="0"/>
              </a:rPr>
              <a:t>to make a machine for Writing purpose, but also used for Drawing purpose.</a:t>
            </a:r>
          </a:p>
        </p:txBody>
      </p:sp>
      <p:sp>
        <p:nvSpPr>
          <p:cNvPr id="3" name="TextBox 2"/>
          <p:cNvSpPr txBox="1"/>
          <p:nvPr/>
        </p:nvSpPr>
        <p:spPr>
          <a:xfrm>
            <a:off x="-614467" y="451721"/>
            <a:ext cx="7598535" cy="707886"/>
          </a:xfrm>
          <a:prstGeom prst="rect">
            <a:avLst/>
          </a:prstGeom>
          <a:noFill/>
        </p:spPr>
        <p:txBody>
          <a:bodyPr wrap="square" rtlCol="0">
            <a:spAutoFit/>
          </a:bodyPr>
          <a:lstStyle/>
          <a:p>
            <a:pPr algn="ctr"/>
            <a:r>
              <a:rPr lang="en-US" sz="4000" dirty="0">
                <a:ln w="0"/>
                <a:solidFill>
                  <a:schemeClr val="accent1"/>
                </a:solidFill>
                <a:effectLst>
                  <a:outerShdw blurRad="38100" dist="25400" dir="5400000" algn="ctr" rotWithShape="0">
                    <a:srgbClr val="6E747A">
                      <a:alpha val="43000"/>
                    </a:srgbClr>
                  </a:outerShdw>
                </a:effectLst>
              </a:rPr>
              <a:t>INTRODUCTION</a:t>
            </a:r>
          </a:p>
        </p:txBody>
      </p:sp>
      <p:pic>
        <p:nvPicPr>
          <p:cNvPr id="1027"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7829" r="7553" b="6287"/>
          <a:stretch/>
        </p:blipFill>
        <p:spPr bwMode="auto">
          <a:xfrm>
            <a:off x="6297104" y="585298"/>
            <a:ext cx="2910626" cy="1822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28669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7F413FF-E466-5FF3-AA7C-99F36FDCB826}"/>
              </a:ext>
            </a:extLst>
          </p:cNvPr>
          <p:cNvSpPr/>
          <p:nvPr/>
        </p:nvSpPr>
        <p:spPr>
          <a:xfrm>
            <a:off x="640080" y="873760"/>
            <a:ext cx="9001760" cy="244824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0AB18280-A2A7-9098-CDBF-14EC291E0797}"/>
              </a:ext>
            </a:extLst>
          </p:cNvPr>
          <p:cNvSpPr/>
          <p:nvPr/>
        </p:nvSpPr>
        <p:spPr>
          <a:xfrm>
            <a:off x="4149107" y="0"/>
            <a:ext cx="2064988" cy="769441"/>
          </a:xfrm>
          <a:prstGeom prst="rect">
            <a:avLst/>
          </a:prstGeom>
          <a:noFill/>
        </p:spPr>
        <p:txBody>
          <a:bodyPr wrap="none" lIns="91440" tIns="45720" rIns="91440" bIns="45720">
            <a:spAutoFit/>
          </a:bodyPr>
          <a:lstStyle/>
          <a:p>
            <a:pPr algn="ctr"/>
            <a:r>
              <a:rPr lang="en-US" sz="4400" b="1" u="sng" cap="none" spc="0" dirty="0">
                <a:ln w="0"/>
                <a:solidFill>
                  <a:schemeClr val="accent1"/>
                </a:solidFill>
                <a:effectLst>
                  <a:outerShdw blurRad="38100" dist="25400" dir="5400000" algn="ctr" rotWithShape="0">
                    <a:srgbClr val="6E747A">
                      <a:alpha val="43000"/>
                    </a:srgbClr>
                  </a:outerShdw>
                </a:effectLst>
              </a:rPr>
              <a:t>Results</a:t>
            </a:r>
          </a:p>
        </p:txBody>
      </p:sp>
      <p:sp>
        <p:nvSpPr>
          <p:cNvPr id="3" name="Text Box 3">
            <a:extLst>
              <a:ext uri="{FF2B5EF4-FFF2-40B4-BE49-F238E27FC236}">
                <a16:creationId xmlns:a16="http://schemas.microsoft.com/office/drawing/2014/main" id="{D2791CDF-00E8-7F3F-997A-D65E905D6CA9}"/>
              </a:ext>
            </a:extLst>
          </p:cNvPr>
          <p:cNvSpPr txBox="1"/>
          <p:nvPr/>
        </p:nvSpPr>
        <p:spPr>
          <a:xfrm>
            <a:off x="942976" y="1201420"/>
            <a:ext cx="8477250" cy="169164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800">
                <a:effectLst/>
                <a:latin typeface="Times New Roman" panose="02020603050405020304" pitchFamily="18" charset="0"/>
                <a:ea typeface="Times New Roman" panose="02020603050405020304" pitchFamily="18" charset="0"/>
              </a:rPr>
              <a:t> </a:t>
            </a:r>
            <a:endParaRPr lang="en-IN" sz="1100">
              <a:effectLst/>
              <a:latin typeface="Times New Roman" panose="02020603050405020304" pitchFamily="18" charset="0"/>
              <a:ea typeface="Times New Roman" panose="02020603050405020304" pitchFamily="18" charset="0"/>
            </a:endParaRPr>
          </a:p>
          <a:p>
            <a:r>
              <a:rPr lang="en-US" sz="1800">
                <a:effectLst/>
                <a:latin typeface="Times New Roman" panose="02020603050405020304" pitchFamily="18" charset="0"/>
                <a:ea typeface="Times New Roman" panose="02020603050405020304" pitchFamily="18" charset="0"/>
              </a:rPr>
              <a:t>Amazon, the multinational e-commerce grant, has done the impassible and reached a staggering 18 Trillion dillars market cap in the past few years, and is expected to reach over 18 Trillion in revenues by the year 2025. </a:t>
            </a:r>
            <a:endParaRPr lang="en-IN" sz="1100">
              <a:effectLst/>
              <a:latin typeface="Times New Roman" panose="02020603050405020304" pitchFamily="18" charset="0"/>
              <a:ea typeface="Times New Roman" panose="02020603050405020304" pitchFamily="18" charset="0"/>
            </a:endParaRPr>
          </a:p>
        </p:txBody>
      </p:sp>
      <p:sp>
        <p:nvSpPr>
          <p:cNvPr id="6" name="Rectangle 5">
            <a:extLst>
              <a:ext uri="{FF2B5EF4-FFF2-40B4-BE49-F238E27FC236}">
                <a16:creationId xmlns:a16="http://schemas.microsoft.com/office/drawing/2014/main" id="{9AE6DE7F-2ECC-27CA-3385-06FDD5E51271}"/>
              </a:ext>
            </a:extLst>
          </p:cNvPr>
          <p:cNvSpPr/>
          <p:nvPr/>
        </p:nvSpPr>
        <p:spPr>
          <a:xfrm>
            <a:off x="680720" y="3718560"/>
            <a:ext cx="9001760" cy="293623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17BD5076-435E-BD90-F4A5-8942C305734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24531" b="2869"/>
          <a:stretch/>
        </p:blipFill>
        <p:spPr bwMode="auto">
          <a:xfrm rot="16200000">
            <a:off x="4048761" y="1064692"/>
            <a:ext cx="2265680" cy="8121422"/>
          </a:xfrm>
          <a:prstGeom prst="rect">
            <a:avLst/>
          </a:prstGeom>
          <a:noFill/>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6008E8CA-F54C-423B-8C44-D8D837007CE5}"/>
              </a:ext>
            </a:extLst>
          </p:cNvPr>
          <p:cNvSpPr txBox="1"/>
          <p:nvPr/>
        </p:nvSpPr>
        <p:spPr>
          <a:xfrm>
            <a:off x="4673600" y="2942232"/>
            <a:ext cx="975360" cy="369332"/>
          </a:xfrm>
          <a:prstGeom prst="rect">
            <a:avLst/>
          </a:prstGeom>
          <a:noFill/>
        </p:spPr>
        <p:txBody>
          <a:bodyPr wrap="square" rtlCol="0">
            <a:spAutoFit/>
          </a:bodyPr>
          <a:lstStyle/>
          <a:p>
            <a:r>
              <a:rPr lang="en-IN" dirty="0"/>
              <a:t>INPUT</a:t>
            </a:r>
          </a:p>
        </p:txBody>
      </p:sp>
      <p:sp>
        <p:nvSpPr>
          <p:cNvPr id="8" name="TextBox 7">
            <a:extLst>
              <a:ext uri="{FF2B5EF4-FFF2-40B4-BE49-F238E27FC236}">
                <a16:creationId xmlns:a16="http://schemas.microsoft.com/office/drawing/2014/main" id="{D3876372-F788-5F13-A662-FCEA6894848C}"/>
              </a:ext>
            </a:extLst>
          </p:cNvPr>
          <p:cNvSpPr txBox="1"/>
          <p:nvPr/>
        </p:nvSpPr>
        <p:spPr>
          <a:xfrm>
            <a:off x="4653280" y="6258243"/>
            <a:ext cx="1270000" cy="369332"/>
          </a:xfrm>
          <a:prstGeom prst="rect">
            <a:avLst/>
          </a:prstGeom>
          <a:noFill/>
        </p:spPr>
        <p:txBody>
          <a:bodyPr wrap="square" rtlCol="0">
            <a:spAutoFit/>
          </a:bodyPr>
          <a:lstStyle/>
          <a:p>
            <a:r>
              <a:rPr lang="en-IN" dirty="0"/>
              <a:t>OUTPUT</a:t>
            </a:r>
          </a:p>
        </p:txBody>
      </p:sp>
    </p:spTree>
    <p:extLst>
      <p:ext uri="{BB962C8B-B14F-4D97-AF65-F5344CB8AC3E}">
        <p14:creationId xmlns:p14="http://schemas.microsoft.com/office/powerpoint/2010/main" val="14118604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61AA82D-AC10-AFC1-B533-073CB7449579}"/>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5804" y="1307465"/>
            <a:ext cx="3896995" cy="3794504"/>
          </a:xfrm>
          <a:prstGeom prst="rect">
            <a:avLst/>
          </a:prstGeom>
          <a:noFill/>
          <a:ln w="38100">
            <a:solidFill>
              <a:schemeClr val="tx1"/>
            </a:solidFill>
          </a:ln>
        </p:spPr>
      </p:pic>
      <p:pic>
        <p:nvPicPr>
          <p:cNvPr id="3" name="Picture 2">
            <a:extLst>
              <a:ext uri="{FF2B5EF4-FFF2-40B4-BE49-F238E27FC236}">
                <a16:creationId xmlns:a16="http://schemas.microsoft.com/office/drawing/2014/main" id="{3620792D-30F7-9BEE-C28F-5CCB740FE54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61330" y="1307465"/>
            <a:ext cx="3841110" cy="3794504"/>
          </a:xfrm>
          <a:prstGeom prst="rect">
            <a:avLst/>
          </a:prstGeom>
          <a:noFill/>
          <a:ln w="38100">
            <a:solidFill>
              <a:schemeClr val="tx1"/>
            </a:solidFill>
          </a:ln>
        </p:spPr>
      </p:pic>
      <p:sp>
        <p:nvSpPr>
          <p:cNvPr id="5" name="TextBox 4">
            <a:extLst>
              <a:ext uri="{FF2B5EF4-FFF2-40B4-BE49-F238E27FC236}">
                <a16:creationId xmlns:a16="http://schemas.microsoft.com/office/drawing/2014/main" id="{08D66FDB-1880-FB3E-CD31-7187C425BD89}"/>
              </a:ext>
            </a:extLst>
          </p:cNvPr>
          <p:cNvSpPr txBox="1"/>
          <p:nvPr/>
        </p:nvSpPr>
        <p:spPr>
          <a:xfrm>
            <a:off x="561340" y="5286494"/>
            <a:ext cx="6101080" cy="369332"/>
          </a:xfrm>
          <a:prstGeom prst="rect">
            <a:avLst/>
          </a:prstGeom>
          <a:noFill/>
        </p:spPr>
        <p:txBody>
          <a:bodyPr wrap="square">
            <a:spAutoFit/>
          </a:bodyPr>
          <a:lstStyle/>
          <a:p>
            <a:pPr marL="914400" indent="457200" algn="just"/>
            <a:r>
              <a:rPr lang="en-US" sz="1800" b="1">
                <a:effectLst/>
                <a:latin typeface="Times New Roman" panose="02020603050405020304" pitchFamily="18" charset="0"/>
                <a:ea typeface="Times New Roman" panose="02020603050405020304" pitchFamily="18" charset="0"/>
              </a:rPr>
              <a:t>Input image</a:t>
            </a:r>
            <a:endParaRPr lang="en-IN" sz="2000" b="1"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7E036B07-57F5-3266-9E7C-5C47DBBDBCEF}"/>
              </a:ext>
            </a:extLst>
          </p:cNvPr>
          <p:cNvSpPr txBox="1"/>
          <p:nvPr/>
        </p:nvSpPr>
        <p:spPr>
          <a:xfrm>
            <a:off x="5692140" y="5286494"/>
            <a:ext cx="6101080" cy="369332"/>
          </a:xfrm>
          <a:prstGeom prst="rect">
            <a:avLst/>
          </a:prstGeom>
          <a:noFill/>
        </p:spPr>
        <p:txBody>
          <a:bodyPr wrap="square">
            <a:spAutoFit/>
          </a:bodyPr>
          <a:lstStyle/>
          <a:p>
            <a:pPr marL="457200" indent="457200" algn="just"/>
            <a:r>
              <a:rPr lang="en-US" sz="1800" b="1" dirty="0">
                <a:effectLst/>
                <a:latin typeface="Times New Roman" panose="02020603050405020304" pitchFamily="18" charset="0"/>
                <a:ea typeface="Times New Roman" panose="02020603050405020304" pitchFamily="18" charset="0"/>
              </a:rPr>
              <a:t>Output image</a:t>
            </a:r>
            <a:endParaRPr lang="en-IN" sz="20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3321863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D07AF-49DE-798A-0B82-CA387A43D545}"/>
              </a:ext>
            </a:extLst>
          </p:cNvPr>
          <p:cNvSpPr>
            <a:spLocks noGrp="1"/>
          </p:cNvSpPr>
          <p:nvPr>
            <p:ph type="title"/>
          </p:nvPr>
        </p:nvSpPr>
        <p:spPr>
          <a:xfrm>
            <a:off x="794995" y="1659933"/>
            <a:ext cx="10018713" cy="841342"/>
          </a:xfrm>
        </p:spPr>
        <p:txBody>
          <a:bodyPr/>
          <a:lstStyle/>
          <a:p>
            <a:pPr algn="ctr"/>
            <a:r>
              <a:rPr lang="en-IN" b="1" u="sng" cap="none"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FUTURE  PLAN</a:t>
            </a:r>
          </a:p>
        </p:txBody>
      </p:sp>
      <p:sp>
        <p:nvSpPr>
          <p:cNvPr id="4" name="TextBox 3">
            <a:extLst>
              <a:ext uri="{FF2B5EF4-FFF2-40B4-BE49-F238E27FC236}">
                <a16:creationId xmlns:a16="http://schemas.microsoft.com/office/drawing/2014/main" id="{9057C8A7-9C56-DC26-124B-B9B56C2CC62C}"/>
              </a:ext>
            </a:extLst>
          </p:cNvPr>
          <p:cNvSpPr txBox="1"/>
          <p:nvPr/>
        </p:nvSpPr>
        <p:spPr>
          <a:xfrm>
            <a:off x="794996" y="2540937"/>
            <a:ext cx="8594102" cy="3268652"/>
          </a:xfrm>
          <a:prstGeom prst="rect">
            <a:avLst/>
          </a:prstGeom>
          <a:noFill/>
        </p:spPr>
        <p:txBody>
          <a:bodyPr wrap="square" rtlCol="0">
            <a:spAutoFit/>
          </a:bodyPr>
          <a:lstStyle/>
          <a:p>
            <a:pPr>
              <a:lnSpc>
                <a:spcPct val="150000"/>
              </a:lnSpc>
            </a:pPr>
            <a:r>
              <a:rPr lang="en-IN" sz="2000" dirty="0">
                <a:latin typeface="Times New Roman" panose="02020603050405020304" pitchFamily="18" charset="0"/>
                <a:cs typeface="Times New Roman" panose="02020603050405020304" pitchFamily="18" charset="0"/>
              </a:rPr>
              <a:t>The proposed system can be used as a baseline setup for many future modifications</a:t>
            </a:r>
          </a:p>
          <a:p>
            <a:pPr marL="742950" lvl="1"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Increase the speed of writing compared to the speed achieved currently.</a:t>
            </a:r>
          </a:p>
          <a:p>
            <a:pPr marL="742950" lvl="1"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Inclusion of voice-to-text modules in the already proposed system, which will be beneficial for differently abled people.</a:t>
            </a:r>
          </a:p>
          <a:p>
            <a:pPr marL="742950" lvl="1"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The system can be extended to read doctor’s prescriptions which in turn can be converted to the user’s language using a language translation model.</a:t>
            </a:r>
          </a:p>
        </p:txBody>
      </p:sp>
    </p:spTree>
    <p:extLst>
      <p:ext uri="{BB962C8B-B14F-4D97-AF65-F5344CB8AC3E}">
        <p14:creationId xmlns:p14="http://schemas.microsoft.com/office/powerpoint/2010/main" val="1370519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617591-99D6-28C4-518F-FE30B1A971A4}"/>
              </a:ext>
            </a:extLst>
          </p:cNvPr>
          <p:cNvSpPr txBox="1"/>
          <p:nvPr/>
        </p:nvSpPr>
        <p:spPr>
          <a:xfrm>
            <a:off x="3453257" y="2875002"/>
            <a:ext cx="6427722" cy="1107996"/>
          </a:xfrm>
          <a:prstGeom prst="rect">
            <a:avLst/>
          </a:prstGeom>
          <a:noFill/>
        </p:spPr>
        <p:txBody>
          <a:bodyPr wrap="square" rtlCol="0">
            <a:spAutoFit/>
          </a:bodyPr>
          <a:lstStyle/>
          <a:p>
            <a:r>
              <a:rPr lang="en-IN" sz="6600" b="1" dirty="0">
                <a:ln w="22225">
                  <a:solidFill>
                    <a:schemeClr val="accent2"/>
                  </a:solidFill>
                  <a:prstDash val="solid"/>
                </a:ln>
                <a:solidFill>
                  <a:schemeClr val="accent2">
                    <a:lumMod val="40000"/>
                    <a:lumOff val="60000"/>
                  </a:schemeClr>
                </a:solidFill>
                <a:latin typeface="Algerian" panose="04020705040A02060702" pitchFamily="82" charset="0"/>
              </a:rPr>
              <a:t>THANK YOU…</a:t>
            </a:r>
          </a:p>
        </p:txBody>
      </p:sp>
    </p:spTree>
    <p:extLst>
      <p:ext uri="{BB962C8B-B14F-4D97-AF65-F5344CB8AC3E}">
        <p14:creationId xmlns:p14="http://schemas.microsoft.com/office/powerpoint/2010/main" val="27503457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1E94C-C311-2564-E703-425954DD1B9F}"/>
              </a:ext>
            </a:extLst>
          </p:cNvPr>
          <p:cNvSpPr>
            <a:spLocks noGrp="1"/>
          </p:cNvSpPr>
          <p:nvPr>
            <p:ph type="title"/>
          </p:nvPr>
        </p:nvSpPr>
        <p:spPr>
          <a:xfrm>
            <a:off x="3755794" y="1474806"/>
            <a:ext cx="9601196" cy="1303867"/>
          </a:xfrm>
        </p:spPr>
        <p:txBody>
          <a:bodyPr>
            <a:normAutofit/>
          </a:bodyPr>
          <a:lstStyle/>
          <a:p>
            <a:pPr algn="l"/>
            <a:r>
              <a:rPr lang="en-IN" sz="4000" b="1" u="sng" dirty="0">
                <a:latin typeface="Times New Roman" panose="02020603050405020304" pitchFamily="18" charset="0"/>
                <a:cs typeface="Times New Roman" panose="02020603050405020304" pitchFamily="18" charset="0"/>
              </a:rPr>
              <a:t>Objectives </a:t>
            </a:r>
          </a:p>
        </p:txBody>
      </p:sp>
      <p:sp>
        <p:nvSpPr>
          <p:cNvPr id="3" name="TextBox 2">
            <a:extLst>
              <a:ext uri="{FF2B5EF4-FFF2-40B4-BE49-F238E27FC236}">
                <a16:creationId xmlns:a16="http://schemas.microsoft.com/office/drawing/2014/main" id="{F40914F9-D4A8-96F0-CA40-7634FBE3E1D4}"/>
              </a:ext>
            </a:extLst>
          </p:cNvPr>
          <p:cNvSpPr txBox="1"/>
          <p:nvPr/>
        </p:nvSpPr>
        <p:spPr>
          <a:xfrm>
            <a:off x="1612550" y="2923131"/>
            <a:ext cx="9988510" cy="2460738"/>
          </a:xfrm>
          <a:prstGeom prst="rect">
            <a:avLst/>
          </a:prstGeom>
          <a:noFill/>
        </p:spPr>
        <p:txBody>
          <a:bodyPr wrap="square" rtlCol="0">
            <a:spAutoFit/>
          </a:bodyPr>
          <a:lstStyle/>
          <a:p>
            <a:pPr marL="285750" indent="-285750">
              <a:lnSpc>
                <a:spcPct val="2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The machine can be used for writing by giving the input to the machine.</a:t>
            </a:r>
          </a:p>
          <a:p>
            <a:pPr marL="285750" indent="-285750">
              <a:lnSpc>
                <a:spcPct val="2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This machine can able to write the text and drawing the diagrams, just like hand written notes and drawings. </a:t>
            </a:r>
          </a:p>
          <a:p>
            <a:pPr marL="285750" indent="-285750">
              <a:lnSpc>
                <a:spcPct val="2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The automated writing machine is used to save our time.</a:t>
            </a:r>
          </a:p>
        </p:txBody>
      </p:sp>
    </p:spTree>
    <p:extLst>
      <p:ext uri="{BB962C8B-B14F-4D97-AF65-F5344CB8AC3E}">
        <p14:creationId xmlns:p14="http://schemas.microsoft.com/office/powerpoint/2010/main" val="21713264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4B28EA-D541-3C8B-624F-84B16E8F0F9F}"/>
              </a:ext>
            </a:extLst>
          </p:cNvPr>
          <p:cNvSpPr txBox="1"/>
          <p:nvPr/>
        </p:nvSpPr>
        <p:spPr>
          <a:xfrm>
            <a:off x="3561010" y="1462172"/>
            <a:ext cx="6825006" cy="646331"/>
          </a:xfrm>
          <a:prstGeom prst="rect">
            <a:avLst/>
          </a:prstGeom>
          <a:noFill/>
        </p:spPr>
        <p:txBody>
          <a:bodyPr wrap="square" rtlCol="0">
            <a:spAutoFit/>
          </a:bodyPr>
          <a:lstStyle/>
          <a:p>
            <a:r>
              <a:rPr lang="en-IN" sz="3600" b="1" u="sng" dirty="0">
                <a:ln w="0"/>
                <a:solidFill>
                  <a:schemeClr val="accent1"/>
                </a:solidFill>
                <a:effectLst>
                  <a:outerShdw blurRad="38100" dist="25400" dir="5400000" algn="ctr" rotWithShape="0">
                    <a:srgbClr val="6E747A">
                      <a:alpha val="43000"/>
                    </a:srgbClr>
                  </a:outerShdw>
                </a:effectLst>
              </a:rPr>
              <a:t>Existing</a:t>
            </a:r>
            <a:r>
              <a:rPr lang="en-IN" sz="3600" u="sng" dirty="0">
                <a:ln w="0"/>
                <a:solidFill>
                  <a:schemeClr val="accent1"/>
                </a:solidFill>
                <a:effectLst>
                  <a:outerShdw blurRad="38100" dist="25400" dir="5400000" algn="ctr" rotWithShape="0">
                    <a:srgbClr val="6E747A">
                      <a:alpha val="43000"/>
                    </a:srgbClr>
                  </a:outerShdw>
                </a:effectLst>
              </a:rPr>
              <a:t> </a:t>
            </a:r>
            <a:r>
              <a:rPr lang="en-IN" sz="3600" b="1" u="sng" dirty="0">
                <a:ln w="0"/>
                <a:solidFill>
                  <a:schemeClr val="accent1"/>
                </a:solidFill>
                <a:effectLst>
                  <a:outerShdw blurRad="38100" dist="25400" dir="5400000" algn="ctr" rotWithShape="0">
                    <a:srgbClr val="6E747A">
                      <a:alpha val="43000"/>
                    </a:srgbClr>
                  </a:outerShdw>
                </a:effectLst>
              </a:rPr>
              <a:t>System</a:t>
            </a:r>
            <a:r>
              <a:rPr lang="en-IN" sz="3600" u="sng" dirty="0">
                <a:ln w="0"/>
                <a:solidFill>
                  <a:schemeClr val="accent1"/>
                </a:solidFill>
                <a:effectLst>
                  <a:outerShdw blurRad="38100" dist="25400" dir="5400000" algn="ctr" rotWithShape="0">
                    <a:srgbClr val="6E747A">
                      <a:alpha val="43000"/>
                    </a:srgbClr>
                  </a:outerShdw>
                </a:effectLst>
              </a:rPr>
              <a:t> </a:t>
            </a:r>
          </a:p>
        </p:txBody>
      </p:sp>
      <p:sp>
        <p:nvSpPr>
          <p:cNvPr id="3" name="TextBox 2">
            <a:extLst>
              <a:ext uri="{FF2B5EF4-FFF2-40B4-BE49-F238E27FC236}">
                <a16:creationId xmlns:a16="http://schemas.microsoft.com/office/drawing/2014/main" id="{FF18973C-10A7-3E06-B841-369335AEFB3B}"/>
              </a:ext>
            </a:extLst>
          </p:cNvPr>
          <p:cNvSpPr txBox="1"/>
          <p:nvPr/>
        </p:nvSpPr>
        <p:spPr>
          <a:xfrm>
            <a:off x="1036948" y="2745086"/>
            <a:ext cx="8682087" cy="2344168"/>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IN" sz="2000" dirty="0"/>
              <a:t>The already existing  technologies like printers, scanners is that they only write in predefined fonts present in the computer.</a:t>
            </a:r>
          </a:p>
          <a:p>
            <a:pPr marL="342900" indent="-342900">
              <a:lnSpc>
                <a:spcPct val="150000"/>
              </a:lnSpc>
              <a:buFont typeface="Wingdings" panose="05000000000000000000" pitchFamily="2" charset="2"/>
              <a:buChar char="Ø"/>
            </a:pPr>
            <a:r>
              <a:rPr lang="en-IN" sz="2000" dirty="0"/>
              <a:t> The proposed system works as an automated writing machine that is capable of Writing in any predefined font or in the user's hand writing style.</a:t>
            </a:r>
          </a:p>
        </p:txBody>
      </p:sp>
    </p:spTree>
    <p:extLst>
      <p:ext uri="{BB962C8B-B14F-4D97-AF65-F5344CB8AC3E}">
        <p14:creationId xmlns:p14="http://schemas.microsoft.com/office/powerpoint/2010/main" val="3333132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A577540-4792-1190-C7AC-C2E8B909B129}"/>
              </a:ext>
            </a:extLst>
          </p:cNvPr>
          <p:cNvSpPr/>
          <p:nvPr/>
        </p:nvSpPr>
        <p:spPr>
          <a:xfrm>
            <a:off x="3356320" y="2802409"/>
            <a:ext cx="1735953" cy="117516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b="1" dirty="0">
                <a:latin typeface="Times New Roman" panose="02020603050405020304" pitchFamily="18" charset="0"/>
                <a:cs typeface="Times New Roman" panose="02020603050405020304" pitchFamily="18" charset="0"/>
              </a:rPr>
              <a:t>Text Identification </a:t>
            </a:r>
          </a:p>
        </p:txBody>
      </p:sp>
      <p:sp>
        <p:nvSpPr>
          <p:cNvPr id="10" name="Rectangle 9">
            <a:extLst>
              <a:ext uri="{FF2B5EF4-FFF2-40B4-BE49-F238E27FC236}">
                <a16:creationId xmlns:a16="http://schemas.microsoft.com/office/drawing/2014/main" id="{2830AB77-B209-2718-767D-911C5CDB4EF1}"/>
              </a:ext>
            </a:extLst>
          </p:cNvPr>
          <p:cNvSpPr/>
          <p:nvPr/>
        </p:nvSpPr>
        <p:spPr>
          <a:xfrm>
            <a:off x="6096000" y="3010590"/>
            <a:ext cx="1596131" cy="96698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b="1" dirty="0">
                <a:latin typeface="Times New Roman" panose="02020603050405020304" pitchFamily="18" charset="0"/>
                <a:cs typeface="Times New Roman" panose="02020603050405020304" pitchFamily="18" charset="0"/>
              </a:rPr>
              <a:t>Font converter</a:t>
            </a:r>
          </a:p>
        </p:txBody>
      </p:sp>
      <p:sp>
        <p:nvSpPr>
          <p:cNvPr id="12" name="Rectangle 11">
            <a:extLst>
              <a:ext uri="{FF2B5EF4-FFF2-40B4-BE49-F238E27FC236}">
                <a16:creationId xmlns:a16="http://schemas.microsoft.com/office/drawing/2014/main" id="{79188DDB-6761-0649-BEDD-2CA0D9ED03B4}"/>
              </a:ext>
            </a:extLst>
          </p:cNvPr>
          <p:cNvSpPr/>
          <p:nvPr/>
        </p:nvSpPr>
        <p:spPr>
          <a:xfrm>
            <a:off x="5594137" y="4774340"/>
            <a:ext cx="2288944" cy="5815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IN" b="1" dirty="0">
                <a:latin typeface="Times New Roman" panose="02020603050405020304" pitchFamily="18" charset="0"/>
                <a:cs typeface="Times New Roman" panose="02020603050405020304" pitchFamily="18" charset="0"/>
              </a:rPr>
              <a:t> 	OUTPUT</a:t>
            </a:r>
          </a:p>
          <a:p>
            <a:r>
              <a:rPr lang="en-IN" b="1" dirty="0">
                <a:latin typeface="Times New Roman" panose="02020603050405020304" pitchFamily="18" charset="0"/>
                <a:cs typeface="Times New Roman" panose="02020603050405020304" pitchFamily="18" charset="0"/>
              </a:rPr>
              <a:t>WRITE – UP COPY</a:t>
            </a:r>
            <a:endParaRPr lang="en-IN"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57ECB068-60EB-559E-17FC-339A610D936C}"/>
              </a:ext>
            </a:extLst>
          </p:cNvPr>
          <p:cNvSpPr txBox="1"/>
          <p:nvPr/>
        </p:nvSpPr>
        <p:spPr>
          <a:xfrm>
            <a:off x="4443952" y="5386730"/>
            <a:ext cx="3439129" cy="584775"/>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Block Diagram</a:t>
            </a:r>
          </a:p>
        </p:txBody>
      </p:sp>
      <p:sp>
        <p:nvSpPr>
          <p:cNvPr id="21" name="Rectangle 20">
            <a:extLst>
              <a:ext uri="{FF2B5EF4-FFF2-40B4-BE49-F238E27FC236}">
                <a16:creationId xmlns:a16="http://schemas.microsoft.com/office/drawing/2014/main" id="{681F87B0-6B53-5ADA-0CAE-CF4D5072FFFB}"/>
              </a:ext>
            </a:extLst>
          </p:cNvPr>
          <p:cNvSpPr/>
          <p:nvPr/>
        </p:nvSpPr>
        <p:spPr>
          <a:xfrm>
            <a:off x="3105390" y="1341082"/>
            <a:ext cx="2237812" cy="9411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b="1" dirty="0">
                <a:latin typeface="Times New Roman" panose="02020603050405020304" pitchFamily="18" charset="0"/>
                <a:cs typeface="Times New Roman" panose="02020603050405020304" pitchFamily="18" charset="0"/>
              </a:rPr>
              <a:t>INPUT</a:t>
            </a:r>
          </a:p>
          <a:p>
            <a:pPr algn="ctr"/>
            <a:r>
              <a:rPr lang="en-IN" b="1" dirty="0">
                <a:latin typeface="Times New Roman" panose="02020603050405020304" pitchFamily="18" charset="0"/>
                <a:cs typeface="Times New Roman" panose="02020603050405020304" pitchFamily="18" charset="0"/>
              </a:rPr>
              <a:t>Text</a:t>
            </a:r>
          </a:p>
        </p:txBody>
      </p:sp>
      <p:sp>
        <p:nvSpPr>
          <p:cNvPr id="11" name="TextBox 10">
            <a:extLst>
              <a:ext uri="{FF2B5EF4-FFF2-40B4-BE49-F238E27FC236}">
                <a16:creationId xmlns:a16="http://schemas.microsoft.com/office/drawing/2014/main" id="{E64D8459-B11C-4A78-B23F-64A89EE0E373}"/>
              </a:ext>
            </a:extLst>
          </p:cNvPr>
          <p:cNvSpPr txBox="1"/>
          <p:nvPr/>
        </p:nvSpPr>
        <p:spPr>
          <a:xfrm>
            <a:off x="3514588" y="606908"/>
            <a:ext cx="3983780" cy="584775"/>
          </a:xfrm>
          <a:prstGeom prst="rect">
            <a:avLst/>
          </a:prstGeom>
          <a:noFill/>
        </p:spPr>
        <p:txBody>
          <a:bodyPr wrap="square" rtlCol="0">
            <a:spAutoFit/>
          </a:bodyPr>
          <a:lstStyle/>
          <a:p>
            <a:r>
              <a:rPr lang="en-IN" sz="3200" b="1" u="sng"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Proposed Method :-</a:t>
            </a:r>
          </a:p>
        </p:txBody>
      </p:sp>
      <p:pic>
        <p:nvPicPr>
          <p:cNvPr id="13" name="Picture 12">
            <a:extLst>
              <a:ext uri="{FF2B5EF4-FFF2-40B4-BE49-F238E27FC236}">
                <a16:creationId xmlns:a16="http://schemas.microsoft.com/office/drawing/2014/main" id="{BF1008B9-9A2E-4B0B-A6B2-45456881D5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821" y="3743585"/>
            <a:ext cx="3992334" cy="3217058"/>
          </a:xfrm>
          <a:prstGeom prst="rect">
            <a:avLst/>
          </a:prstGeom>
        </p:spPr>
      </p:pic>
      <p:sp>
        <p:nvSpPr>
          <p:cNvPr id="7" name="Arrow: Down 6">
            <a:extLst>
              <a:ext uri="{FF2B5EF4-FFF2-40B4-BE49-F238E27FC236}">
                <a16:creationId xmlns:a16="http://schemas.microsoft.com/office/drawing/2014/main" id="{6A7E1D37-AA6A-83FF-7D64-1B09548007DC}"/>
              </a:ext>
            </a:extLst>
          </p:cNvPr>
          <p:cNvSpPr/>
          <p:nvPr/>
        </p:nvSpPr>
        <p:spPr>
          <a:xfrm>
            <a:off x="4049486" y="2282258"/>
            <a:ext cx="269421" cy="52015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8" name="Arrow: Down 7">
            <a:extLst>
              <a:ext uri="{FF2B5EF4-FFF2-40B4-BE49-F238E27FC236}">
                <a16:creationId xmlns:a16="http://schemas.microsoft.com/office/drawing/2014/main" id="{F178B971-38DB-6414-6D22-9EAA2C5C5BC9}"/>
              </a:ext>
            </a:extLst>
          </p:cNvPr>
          <p:cNvSpPr/>
          <p:nvPr/>
        </p:nvSpPr>
        <p:spPr>
          <a:xfrm rot="16200000">
            <a:off x="5459427" y="2927135"/>
            <a:ext cx="269421" cy="10037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9" name="Arrow: Down 8">
            <a:extLst>
              <a:ext uri="{FF2B5EF4-FFF2-40B4-BE49-F238E27FC236}">
                <a16:creationId xmlns:a16="http://schemas.microsoft.com/office/drawing/2014/main" id="{C829EA79-665C-7045-2F3B-26AFFEA35EB2}"/>
              </a:ext>
            </a:extLst>
          </p:cNvPr>
          <p:cNvSpPr/>
          <p:nvPr/>
        </p:nvSpPr>
        <p:spPr>
          <a:xfrm>
            <a:off x="6624644" y="3977576"/>
            <a:ext cx="269421" cy="78133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650139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35615" y="1980056"/>
            <a:ext cx="4733653" cy="1754326"/>
          </a:xfrm>
          <a:prstGeom prst="rect">
            <a:avLst/>
          </a:prstGeom>
          <a:noFill/>
        </p:spPr>
        <p:txBody>
          <a:bodyPr wrap="square" rtlCol="0">
            <a:spAutoFit/>
          </a:bodyPr>
          <a:lstStyle/>
          <a:p>
            <a:r>
              <a:rPr lang="en-US" sz="3600" b="1" u="sng" dirty="0"/>
              <a:t>Hard ware :- </a:t>
            </a:r>
            <a:endParaRPr lang="en-US" sz="2400" dirty="0"/>
          </a:p>
          <a:p>
            <a:pPr marL="800100" lvl="1" indent="-342900">
              <a:buFont typeface="Wingdings" pitchFamily="2" charset="2"/>
              <a:buChar char="Ø"/>
            </a:pPr>
            <a:r>
              <a:rPr lang="en-US" sz="2400" dirty="0"/>
              <a:t>Stepper Motor</a:t>
            </a:r>
          </a:p>
          <a:p>
            <a:pPr marL="800100" lvl="1" indent="-342900">
              <a:buFont typeface="Wingdings" pitchFamily="2" charset="2"/>
              <a:buChar char="Ø"/>
            </a:pPr>
            <a:r>
              <a:rPr lang="en-US" sz="2400" dirty="0"/>
              <a:t>Servo Motor</a:t>
            </a:r>
          </a:p>
          <a:p>
            <a:pPr marL="800100" lvl="1" indent="-342900">
              <a:buFont typeface="Wingdings" pitchFamily="2" charset="2"/>
              <a:buChar char="Ø"/>
            </a:pPr>
            <a:r>
              <a:rPr lang="en-US" sz="2400" dirty="0"/>
              <a:t>Rods</a:t>
            </a:r>
          </a:p>
        </p:txBody>
      </p:sp>
      <p:sp>
        <p:nvSpPr>
          <p:cNvPr id="3" name="TextBox 2"/>
          <p:cNvSpPr txBox="1"/>
          <p:nvPr/>
        </p:nvSpPr>
        <p:spPr>
          <a:xfrm>
            <a:off x="1468192" y="1056068"/>
            <a:ext cx="7933385" cy="769441"/>
          </a:xfrm>
          <a:prstGeom prst="rect">
            <a:avLst/>
          </a:prstGeom>
          <a:noFill/>
        </p:spPr>
        <p:txBody>
          <a:bodyPr wrap="square" rtlCol="0">
            <a:spAutoFit/>
          </a:bodyPr>
          <a:lstStyle/>
          <a:p>
            <a:pPr algn="ctr"/>
            <a:r>
              <a:rPr lang="en-US" sz="4400" u="sng" dirty="0">
                <a:ln w="0"/>
                <a:solidFill>
                  <a:schemeClr val="accent1"/>
                </a:solidFill>
                <a:effectLst>
                  <a:outerShdw blurRad="38100" dist="25400" dir="5400000" algn="ctr" rotWithShape="0">
                    <a:srgbClr val="6E747A">
                      <a:alpha val="43000"/>
                    </a:srgbClr>
                  </a:outerShdw>
                </a:effectLst>
              </a:rPr>
              <a:t>Tools Required</a:t>
            </a:r>
          </a:p>
        </p:txBody>
      </p:sp>
    </p:spTree>
    <p:extLst>
      <p:ext uri="{BB962C8B-B14F-4D97-AF65-F5344CB8AC3E}">
        <p14:creationId xmlns:p14="http://schemas.microsoft.com/office/powerpoint/2010/main" val="14643897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97728" y="388359"/>
            <a:ext cx="7920147" cy="3186450"/>
          </a:xfrm>
          <a:prstGeom prst="rect">
            <a:avLst/>
          </a:prstGeom>
          <a:noFill/>
        </p:spPr>
        <p:txBody>
          <a:bodyPr wrap="square" rtlCol="0">
            <a:spAutoFit/>
          </a:bodyPr>
          <a:lstStyle/>
          <a:p>
            <a:pPr algn="just">
              <a:lnSpc>
                <a:spcPct val="150000"/>
              </a:lnSpc>
            </a:pPr>
            <a:r>
              <a:rPr lang="en-US" sz="2400" b="1" dirty="0"/>
              <a:t>Stepper Motor: </a:t>
            </a:r>
          </a:p>
          <a:p>
            <a:pPr algn="just">
              <a:lnSpc>
                <a:spcPct val="150000"/>
              </a:lnSpc>
            </a:pPr>
            <a:r>
              <a:rPr lang="en-US" sz="1600" b="1" dirty="0"/>
              <a:t>				</a:t>
            </a:r>
            <a:r>
              <a:rPr lang="en-US" sz="1600" dirty="0"/>
              <a:t>These are electromagnetic devices that convert digital pulses into mechanical shaft rotation in discrete steps. These motors provide high accuracy, low cost, high torque, high reliability, and simplicity to the system. In the proposed system stepper motors like </a:t>
            </a:r>
            <a:r>
              <a:rPr lang="en-US" sz="1600" dirty="0" err="1"/>
              <a:t>Nema</a:t>
            </a:r>
            <a:r>
              <a:rPr lang="en-US" sz="1600" dirty="0"/>
              <a:t> 17 are used to achieve motion in the x and y-axis.</a:t>
            </a:r>
          </a:p>
          <a:p>
            <a:pPr algn="just">
              <a:lnSpc>
                <a:spcPct val="150000"/>
              </a:lnSpc>
            </a:pPr>
            <a:endParaRPr lang="en-US" sz="1600" dirty="0"/>
          </a:p>
          <a:p>
            <a:pPr algn="just">
              <a:lnSpc>
                <a:spcPct val="150000"/>
              </a:lnSpc>
            </a:pPr>
            <a:endParaRPr lang="en-US" sz="1600" dirty="0"/>
          </a:p>
        </p:txBody>
      </p:sp>
      <p:graphicFrame>
        <p:nvGraphicFramePr>
          <p:cNvPr id="3" name="Table 2">
            <a:extLst>
              <a:ext uri="{FF2B5EF4-FFF2-40B4-BE49-F238E27FC236}">
                <a16:creationId xmlns:a16="http://schemas.microsoft.com/office/drawing/2014/main" id="{F60AEF04-DDF2-5E3D-1FC9-64DC31639C2E}"/>
              </a:ext>
            </a:extLst>
          </p:cNvPr>
          <p:cNvGraphicFramePr>
            <a:graphicFrameLocks noGrp="1"/>
          </p:cNvGraphicFramePr>
          <p:nvPr>
            <p:extLst>
              <p:ext uri="{D42A27DB-BD31-4B8C-83A1-F6EECF244321}">
                <p14:modId xmlns:p14="http://schemas.microsoft.com/office/powerpoint/2010/main" val="1331017096"/>
              </p:ext>
            </p:extLst>
          </p:nvPr>
        </p:nvGraphicFramePr>
        <p:xfrm>
          <a:off x="2140108" y="3470750"/>
          <a:ext cx="6739730" cy="2046128"/>
        </p:xfrm>
        <a:graphic>
          <a:graphicData uri="http://schemas.openxmlformats.org/drawingml/2006/table">
            <a:tbl>
              <a:tblPr firstRow="1" firstCol="1" bandRow="1">
                <a:tableStyleId>{5C22544A-7EE6-4342-B048-85BDC9FD1C3A}</a:tableStyleId>
              </a:tblPr>
              <a:tblGrid>
                <a:gridCol w="3369865">
                  <a:extLst>
                    <a:ext uri="{9D8B030D-6E8A-4147-A177-3AD203B41FA5}">
                      <a16:colId xmlns:a16="http://schemas.microsoft.com/office/drawing/2014/main" val="2380395121"/>
                    </a:ext>
                  </a:extLst>
                </a:gridCol>
                <a:gridCol w="3369865">
                  <a:extLst>
                    <a:ext uri="{9D8B030D-6E8A-4147-A177-3AD203B41FA5}">
                      <a16:colId xmlns:a16="http://schemas.microsoft.com/office/drawing/2014/main" val="1099828937"/>
                    </a:ext>
                  </a:extLst>
                </a:gridCol>
              </a:tblGrid>
              <a:tr h="336900">
                <a:tc>
                  <a:txBody>
                    <a:bodyPr/>
                    <a:lstStyle/>
                    <a:p>
                      <a:pPr marL="533400" marR="179705" algn="just">
                        <a:lnSpc>
                          <a:spcPct val="115000"/>
                        </a:lnSpc>
                        <a:spcAft>
                          <a:spcPts val="0"/>
                        </a:spcAft>
                      </a:pPr>
                      <a:r>
                        <a:rPr lang="en-US" sz="1200">
                          <a:effectLst/>
                        </a:rPr>
                        <a:t>Step angle</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533400" marR="179705" algn="just">
                        <a:lnSpc>
                          <a:spcPct val="115000"/>
                        </a:lnSpc>
                        <a:spcAft>
                          <a:spcPts val="0"/>
                        </a:spcAft>
                      </a:pPr>
                      <a:r>
                        <a:rPr lang="en-US" sz="1200">
                          <a:effectLst/>
                        </a:rPr>
                        <a:t>1.8 degrees</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04694956"/>
                  </a:ext>
                </a:extLst>
              </a:tr>
              <a:tr h="349264">
                <a:tc>
                  <a:txBody>
                    <a:bodyPr/>
                    <a:lstStyle/>
                    <a:p>
                      <a:pPr marL="533400" marR="179705" algn="just">
                        <a:lnSpc>
                          <a:spcPct val="115000"/>
                        </a:lnSpc>
                        <a:spcAft>
                          <a:spcPts val="0"/>
                        </a:spcAft>
                      </a:pPr>
                      <a:r>
                        <a:rPr lang="en-US" sz="1200">
                          <a:effectLst/>
                        </a:rPr>
                        <a:t>Current</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533400" marR="179705" algn="just">
                        <a:lnSpc>
                          <a:spcPct val="115000"/>
                        </a:lnSpc>
                        <a:spcAft>
                          <a:spcPts val="0"/>
                        </a:spcAft>
                      </a:pPr>
                      <a:r>
                        <a:rPr lang="en-US" sz="1200">
                          <a:effectLst/>
                        </a:rPr>
                        <a:t>1.2 A/Phase</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83110639"/>
                  </a:ext>
                </a:extLst>
              </a:tr>
              <a:tr h="336900">
                <a:tc>
                  <a:txBody>
                    <a:bodyPr/>
                    <a:lstStyle/>
                    <a:p>
                      <a:pPr marL="533400" marR="179705" algn="just">
                        <a:lnSpc>
                          <a:spcPct val="115000"/>
                        </a:lnSpc>
                        <a:spcAft>
                          <a:spcPts val="0"/>
                        </a:spcAft>
                      </a:pPr>
                      <a:r>
                        <a:rPr lang="en-US" sz="1200">
                          <a:effectLst/>
                        </a:rPr>
                        <a:t>Holding Torque</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533400" marR="179705" algn="just">
                        <a:lnSpc>
                          <a:spcPct val="115000"/>
                        </a:lnSpc>
                        <a:spcAft>
                          <a:spcPts val="0"/>
                        </a:spcAft>
                      </a:pPr>
                      <a:r>
                        <a:rPr lang="en-US" sz="1200">
                          <a:effectLst/>
                        </a:rPr>
                        <a:t>4.2 Kg-Cm</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3467478"/>
                  </a:ext>
                </a:extLst>
              </a:tr>
              <a:tr h="336900">
                <a:tc>
                  <a:txBody>
                    <a:bodyPr/>
                    <a:lstStyle/>
                    <a:p>
                      <a:pPr marL="533400" marR="179705" algn="just">
                        <a:lnSpc>
                          <a:spcPct val="115000"/>
                        </a:lnSpc>
                        <a:spcAft>
                          <a:spcPts val="0"/>
                        </a:spcAft>
                      </a:pPr>
                      <a:r>
                        <a:rPr lang="en-US" sz="1200">
                          <a:effectLst/>
                        </a:rPr>
                        <a:t>Detent Torque</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533400" marR="179705" algn="just">
                        <a:lnSpc>
                          <a:spcPct val="115000"/>
                        </a:lnSpc>
                        <a:spcAft>
                          <a:spcPts val="0"/>
                        </a:spcAft>
                      </a:pPr>
                      <a:r>
                        <a:rPr lang="en-US" sz="1200">
                          <a:effectLst/>
                        </a:rPr>
                        <a:t>2.2N.Cm</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86608011"/>
                  </a:ext>
                </a:extLst>
              </a:tr>
              <a:tr h="336900">
                <a:tc>
                  <a:txBody>
                    <a:bodyPr/>
                    <a:lstStyle/>
                    <a:p>
                      <a:pPr marL="533400" marR="179705" algn="just">
                        <a:lnSpc>
                          <a:spcPct val="115000"/>
                        </a:lnSpc>
                        <a:spcAft>
                          <a:spcPts val="0"/>
                        </a:spcAft>
                      </a:pPr>
                      <a:r>
                        <a:rPr lang="en-US" sz="1200">
                          <a:effectLst/>
                        </a:rPr>
                        <a:t>Lead Wire</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533400" marR="179705" algn="just">
                        <a:lnSpc>
                          <a:spcPct val="115000"/>
                        </a:lnSpc>
                        <a:spcAft>
                          <a:spcPts val="0"/>
                        </a:spcAft>
                      </a:pPr>
                      <a:r>
                        <a:rPr lang="en-US" sz="1200">
                          <a:effectLst/>
                        </a:rPr>
                        <a:t>4</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9296982"/>
                  </a:ext>
                </a:extLst>
              </a:tr>
              <a:tr h="349264">
                <a:tc>
                  <a:txBody>
                    <a:bodyPr/>
                    <a:lstStyle/>
                    <a:p>
                      <a:pPr marL="533400" marR="179705" algn="just">
                        <a:lnSpc>
                          <a:spcPct val="115000"/>
                        </a:lnSpc>
                        <a:spcAft>
                          <a:spcPts val="0"/>
                        </a:spcAft>
                      </a:pPr>
                      <a:r>
                        <a:rPr lang="en-US" sz="1200">
                          <a:effectLst/>
                        </a:rPr>
                        <a:t>Shaft Diameter</a:t>
                      </a:r>
                      <a:endParaRPr lang="en-IN" sz="1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533400" marR="179705" algn="just">
                        <a:lnSpc>
                          <a:spcPct val="115000"/>
                        </a:lnSpc>
                        <a:spcAft>
                          <a:spcPts val="0"/>
                        </a:spcAft>
                      </a:pPr>
                      <a:r>
                        <a:rPr lang="en-US" sz="1200" dirty="0">
                          <a:effectLst/>
                        </a:rPr>
                        <a:t>5mm</a:t>
                      </a:r>
                      <a:endParaRPr lang="en-IN" sz="10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70746572"/>
                  </a:ext>
                </a:extLst>
              </a:tr>
            </a:tbl>
          </a:graphicData>
        </a:graphic>
      </p:graphicFrame>
      <p:sp>
        <p:nvSpPr>
          <p:cNvPr id="4" name="Rectangle 1">
            <a:extLst>
              <a:ext uri="{FF2B5EF4-FFF2-40B4-BE49-F238E27FC236}">
                <a16:creationId xmlns:a16="http://schemas.microsoft.com/office/drawing/2014/main" id="{B9C49294-B80C-ED79-7271-18A141540A45}"/>
              </a:ext>
            </a:extLst>
          </p:cNvPr>
          <p:cNvSpPr>
            <a:spLocks noChangeArrowheads="1"/>
          </p:cNvSpPr>
          <p:nvPr/>
        </p:nvSpPr>
        <p:spPr bwMode="auto">
          <a:xfrm>
            <a:off x="1225550" y="3200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533232" tIns="45720" rIns="179331"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2E2E2E"/>
                </a:solidFill>
                <a:effectLst/>
                <a:latin typeface="Arial" panose="020B0604020202020204" pitchFamily="34" charset="0"/>
                <a:ea typeface="Times New Roman" panose="02020603050405020304" pitchFamily="18" charset="0"/>
              </a:rPr>
              <a:t>Specifications:</a:t>
            </a:r>
            <a:endParaRPr kumimoji="0" lang="en-US" altLang="en-US" sz="14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2E2E2E"/>
                </a:solidFill>
                <a:effectLst/>
                <a:latin typeface="Arial" panose="020B0604020202020204" pitchFamily="34" charset="0"/>
                <a:ea typeface="Times New Roman" panose="02020603050405020304" pitchFamily="18" charset="0"/>
              </a:rPr>
              <a:t>	</a:t>
            </a:r>
            <a:endParaRPr kumimoji="0" lang="en-US" altLang="en-US" sz="14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 name="Picture 4" descr="STEPPERONLINE Nema 17 Stepper Motor Bipolar 2A 59Ncm (84oz) 48mm Body  4-lead 3D Printer/CNC : Amazon.in: Industrial &amp; Scientific">
            <a:extLst>
              <a:ext uri="{FF2B5EF4-FFF2-40B4-BE49-F238E27FC236}">
                <a16:creationId xmlns:a16="http://schemas.microsoft.com/office/drawing/2014/main" id="{DE169CA8-BFCB-FFBA-FC63-27704CF66E5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1553" b="11734"/>
          <a:stretch/>
        </p:blipFill>
        <p:spPr bwMode="auto">
          <a:xfrm flipV="1">
            <a:off x="10156507" y="526920"/>
            <a:ext cx="1652905" cy="126746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501245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0E8306-FA70-72A5-8839-18BF2AC43B7F}"/>
              </a:ext>
            </a:extLst>
          </p:cNvPr>
          <p:cNvSpPr txBox="1"/>
          <p:nvPr/>
        </p:nvSpPr>
        <p:spPr>
          <a:xfrm>
            <a:off x="792480" y="776430"/>
            <a:ext cx="8216900" cy="2857642"/>
          </a:xfrm>
          <a:prstGeom prst="rect">
            <a:avLst/>
          </a:prstGeom>
          <a:noFill/>
        </p:spPr>
        <p:txBody>
          <a:bodyPr wrap="square">
            <a:spAutoFit/>
          </a:bodyPr>
          <a:lstStyle/>
          <a:p>
            <a:pPr algn="just">
              <a:lnSpc>
                <a:spcPct val="150000"/>
              </a:lnSpc>
            </a:pPr>
            <a:r>
              <a:rPr lang="en-US" sz="3200" b="1" dirty="0"/>
              <a:t>Servo Motor: </a:t>
            </a:r>
          </a:p>
          <a:p>
            <a:pPr algn="just">
              <a:lnSpc>
                <a:spcPct val="150000"/>
              </a:lnSpc>
            </a:pPr>
            <a:r>
              <a:rPr lang="en-US" sz="1800" b="1" dirty="0"/>
              <a:t>			</a:t>
            </a:r>
            <a:r>
              <a:rPr lang="en-US" sz="1800" dirty="0"/>
              <a:t>Servo motors are special electromagnetic devices that produce precise degrees of rotation. Servo motors work on the principle of pulse width modulation, where the applied pulse duration given to the control pin controls the motor’s rotation angle. </a:t>
            </a:r>
          </a:p>
          <a:p>
            <a:pPr algn="just">
              <a:lnSpc>
                <a:spcPct val="150000"/>
              </a:lnSpc>
            </a:pPr>
            <a:r>
              <a:rPr lang="en-US" sz="1800" dirty="0"/>
              <a:t> </a:t>
            </a:r>
          </a:p>
        </p:txBody>
      </p:sp>
      <p:graphicFrame>
        <p:nvGraphicFramePr>
          <p:cNvPr id="4" name="Table 3">
            <a:extLst>
              <a:ext uri="{FF2B5EF4-FFF2-40B4-BE49-F238E27FC236}">
                <a16:creationId xmlns:a16="http://schemas.microsoft.com/office/drawing/2014/main" id="{2FFF1A7F-AF8C-8421-B045-1B91D8A6E2CA}"/>
              </a:ext>
            </a:extLst>
          </p:cNvPr>
          <p:cNvGraphicFramePr>
            <a:graphicFrameLocks noGrp="1"/>
          </p:cNvGraphicFramePr>
          <p:nvPr>
            <p:extLst>
              <p:ext uri="{D42A27DB-BD31-4B8C-83A1-F6EECF244321}">
                <p14:modId xmlns:p14="http://schemas.microsoft.com/office/powerpoint/2010/main" val="1147959491"/>
              </p:ext>
            </p:extLst>
          </p:nvPr>
        </p:nvGraphicFramePr>
        <p:xfrm>
          <a:off x="2297588" y="4365468"/>
          <a:ext cx="6968331" cy="2492532"/>
        </p:xfrm>
        <a:graphic>
          <a:graphicData uri="http://schemas.openxmlformats.org/drawingml/2006/table">
            <a:tbl>
              <a:tblPr firstRow="1" firstCol="1" bandRow="1">
                <a:tableStyleId>{5C22544A-7EE6-4342-B048-85BDC9FD1C3A}</a:tableStyleId>
              </a:tblPr>
              <a:tblGrid>
                <a:gridCol w="3871840">
                  <a:extLst>
                    <a:ext uri="{9D8B030D-6E8A-4147-A177-3AD203B41FA5}">
                      <a16:colId xmlns:a16="http://schemas.microsoft.com/office/drawing/2014/main" val="671513893"/>
                    </a:ext>
                  </a:extLst>
                </a:gridCol>
                <a:gridCol w="3096491">
                  <a:extLst>
                    <a:ext uri="{9D8B030D-6E8A-4147-A177-3AD203B41FA5}">
                      <a16:colId xmlns:a16="http://schemas.microsoft.com/office/drawing/2014/main" val="1607350502"/>
                    </a:ext>
                  </a:extLst>
                </a:gridCol>
              </a:tblGrid>
              <a:tr h="276948">
                <a:tc>
                  <a:txBody>
                    <a:bodyPr/>
                    <a:lstStyle/>
                    <a:p>
                      <a:pPr marR="179705" algn="just">
                        <a:spcAft>
                          <a:spcPts val="0"/>
                        </a:spcAft>
                        <a:tabLst>
                          <a:tab pos="2534920" algn="l"/>
                        </a:tabLst>
                      </a:pPr>
                      <a:r>
                        <a:rPr lang="en-US" sz="1200">
                          <a:effectLst/>
                        </a:rPr>
                        <a:t>Weight</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spcAft>
                          <a:spcPts val="0"/>
                        </a:spcAft>
                        <a:tabLst>
                          <a:tab pos="2534920" algn="l"/>
                        </a:tabLst>
                      </a:pPr>
                      <a:r>
                        <a:rPr lang="en-US" sz="1200">
                          <a:effectLst/>
                        </a:rPr>
                        <a:t>55gm</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2697457"/>
                  </a:ext>
                </a:extLst>
              </a:tr>
              <a:tr h="276948">
                <a:tc>
                  <a:txBody>
                    <a:bodyPr/>
                    <a:lstStyle/>
                    <a:p>
                      <a:pPr marR="179705" algn="just">
                        <a:spcAft>
                          <a:spcPts val="0"/>
                        </a:spcAft>
                        <a:tabLst>
                          <a:tab pos="2534920" algn="l"/>
                        </a:tabLst>
                      </a:pPr>
                      <a:r>
                        <a:rPr lang="en-US" sz="1200">
                          <a:effectLst/>
                        </a:rPr>
                        <a:t>Dimensions</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spcAft>
                          <a:spcPts val="0"/>
                        </a:spcAft>
                        <a:tabLst>
                          <a:tab pos="2534920" algn="l"/>
                        </a:tabLst>
                      </a:pPr>
                      <a:r>
                        <a:rPr lang="en-US" sz="1200">
                          <a:effectLst/>
                        </a:rPr>
                        <a:t>39.5mm*20.5mm*40.7mm</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416684140"/>
                  </a:ext>
                </a:extLst>
              </a:tr>
              <a:tr h="276948">
                <a:tc>
                  <a:txBody>
                    <a:bodyPr/>
                    <a:lstStyle/>
                    <a:p>
                      <a:pPr marR="179705" algn="just">
                        <a:spcAft>
                          <a:spcPts val="0"/>
                        </a:spcAft>
                        <a:tabLst>
                          <a:tab pos="2534920" algn="l"/>
                        </a:tabLst>
                      </a:pPr>
                      <a:r>
                        <a:rPr lang="en-US" sz="1200">
                          <a:effectLst/>
                        </a:rPr>
                        <a:t>Operating Voltage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spcAft>
                          <a:spcPts val="0"/>
                        </a:spcAft>
                        <a:tabLst>
                          <a:tab pos="2534920" algn="l"/>
                        </a:tabLst>
                      </a:pPr>
                      <a:r>
                        <a:rPr lang="en-US" sz="1200">
                          <a:effectLst/>
                        </a:rPr>
                        <a:t>4.8 ~ 6.6 V</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92771298"/>
                  </a:ext>
                </a:extLst>
              </a:tr>
              <a:tr h="276948">
                <a:tc>
                  <a:txBody>
                    <a:bodyPr/>
                    <a:lstStyle/>
                    <a:p>
                      <a:pPr marR="179705" algn="just">
                        <a:spcAft>
                          <a:spcPts val="0"/>
                        </a:spcAft>
                        <a:tabLst>
                          <a:tab pos="2534920" algn="l"/>
                        </a:tabLst>
                      </a:pPr>
                      <a:r>
                        <a:rPr lang="en-US" sz="1200">
                          <a:effectLst/>
                        </a:rPr>
                        <a:t>Gear type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spcAft>
                          <a:spcPts val="0"/>
                        </a:spcAft>
                        <a:tabLst>
                          <a:tab pos="2534920" algn="l"/>
                        </a:tabLst>
                      </a:pPr>
                      <a:r>
                        <a:rPr lang="en-US" sz="1200">
                          <a:effectLst/>
                        </a:rPr>
                        <a:t> Metal Gear</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2839785"/>
                  </a:ext>
                </a:extLst>
              </a:tr>
              <a:tr h="276948">
                <a:tc>
                  <a:txBody>
                    <a:bodyPr/>
                    <a:lstStyle/>
                    <a:p>
                      <a:pPr marR="179705" algn="just">
                        <a:spcAft>
                          <a:spcPts val="0"/>
                        </a:spcAft>
                        <a:tabLst>
                          <a:tab pos="2534920" algn="l"/>
                        </a:tabLst>
                      </a:pPr>
                      <a:r>
                        <a:rPr lang="en-US" sz="1200">
                          <a:effectLst/>
                        </a:rPr>
                        <a:t>Temperature range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spcAft>
                          <a:spcPts val="0"/>
                        </a:spcAft>
                        <a:tabLst>
                          <a:tab pos="2534920" algn="l"/>
                        </a:tabLst>
                      </a:pPr>
                      <a:r>
                        <a:rPr lang="en-US" sz="1200">
                          <a:effectLst/>
                        </a:rPr>
                        <a:t>0- 55 Deg</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879356177"/>
                  </a:ext>
                </a:extLst>
              </a:tr>
              <a:tr h="276948">
                <a:tc>
                  <a:txBody>
                    <a:bodyPr/>
                    <a:lstStyle/>
                    <a:p>
                      <a:pPr marR="179705" algn="just">
                        <a:spcAft>
                          <a:spcPts val="0"/>
                        </a:spcAft>
                        <a:tabLst>
                          <a:tab pos="2534920" algn="l"/>
                        </a:tabLst>
                      </a:pPr>
                      <a:r>
                        <a:rPr lang="en-US" sz="1200">
                          <a:effectLst/>
                        </a:rPr>
                        <a:t>Servo wire length</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spcAft>
                          <a:spcPts val="0"/>
                        </a:spcAft>
                        <a:tabLst>
                          <a:tab pos="2534920" algn="l"/>
                        </a:tabLst>
                      </a:pPr>
                      <a:r>
                        <a:rPr lang="en-US" sz="1200">
                          <a:effectLst/>
                        </a:rPr>
                        <a:t>30 Cms</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83944308"/>
                  </a:ext>
                </a:extLst>
              </a:tr>
              <a:tr h="276948">
                <a:tc>
                  <a:txBody>
                    <a:bodyPr/>
                    <a:lstStyle/>
                    <a:p>
                      <a:pPr marR="179705" algn="just">
                        <a:spcAft>
                          <a:spcPts val="0"/>
                        </a:spcAft>
                        <a:tabLst>
                          <a:tab pos="2534920" algn="l"/>
                        </a:tabLst>
                      </a:pPr>
                      <a:r>
                        <a:rPr lang="en-US" sz="1200">
                          <a:effectLst/>
                        </a:rPr>
                        <a:t>Speed</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spcAft>
                          <a:spcPts val="0"/>
                        </a:spcAft>
                        <a:tabLst>
                          <a:tab pos="2534920" algn="l"/>
                        </a:tabLst>
                      </a:pPr>
                      <a:r>
                        <a:rPr lang="en-US" sz="1200">
                          <a:effectLst/>
                        </a:rPr>
                        <a:t>3000 – 5000 rpm</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98354872"/>
                  </a:ext>
                </a:extLst>
              </a:tr>
              <a:tr h="553896">
                <a:tc>
                  <a:txBody>
                    <a:bodyPr/>
                    <a:lstStyle/>
                    <a:p>
                      <a:pPr marR="179705" algn="just">
                        <a:spcAft>
                          <a:spcPts val="0"/>
                        </a:spcAft>
                        <a:tabLst>
                          <a:tab pos="2534920" algn="l"/>
                        </a:tabLst>
                      </a:pPr>
                      <a:r>
                        <a:rPr lang="en-US" sz="1200">
                          <a:effectLst/>
                        </a:rPr>
                        <a:t>Operating Speed</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79705" algn="just">
                        <a:spcAft>
                          <a:spcPts val="0"/>
                        </a:spcAft>
                        <a:tabLst>
                          <a:tab pos="2534920" algn="l"/>
                        </a:tabLst>
                      </a:pPr>
                      <a:r>
                        <a:rPr lang="en-US" sz="1200" dirty="0">
                          <a:effectLst/>
                        </a:rPr>
                        <a:t>0.20 sec / 60 Degrees (4.8 V)</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098507085"/>
                  </a:ext>
                </a:extLst>
              </a:tr>
            </a:tbl>
          </a:graphicData>
        </a:graphic>
      </p:graphicFrame>
      <p:sp>
        <p:nvSpPr>
          <p:cNvPr id="5" name="Rectangle 1">
            <a:extLst>
              <a:ext uri="{FF2B5EF4-FFF2-40B4-BE49-F238E27FC236}">
                <a16:creationId xmlns:a16="http://schemas.microsoft.com/office/drawing/2014/main" id="{1D15C57D-BEBD-CC97-ED23-53228D989A0C}"/>
              </a:ext>
            </a:extLst>
          </p:cNvPr>
          <p:cNvSpPr>
            <a:spLocks noChangeArrowheads="1"/>
          </p:cNvSpPr>
          <p:nvPr/>
        </p:nvSpPr>
        <p:spPr bwMode="auto">
          <a:xfrm>
            <a:off x="1707832" y="3768937"/>
            <a:ext cx="1681648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2535238" algn="l"/>
              </a:tabLst>
              <a:defRPr>
                <a:solidFill>
                  <a:schemeClr val="tx1"/>
                </a:solidFill>
                <a:latin typeface="Arial" panose="020B0604020202020204" pitchFamily="34" charset="0"/>
              </a:defRPr>
            </a:lvl1pPr>
            <a:lvl2pPr eaLnBrk="0" fontAlgn="base" hangingPunct="0">
              <a:spcBef>
                <a:spcPct val="0"/>
              </a:spcBef>
              <a:spcAft>
                <a:spcPct val="0"/>
              </a:spcAft>
              <a:tabLst>
                <a:tab pos="2535238" algn="l"/>
              </a:tabLst>
              <a:defRPr>
                <a:solidFill>
                  <a:schemeClr val="tx1"/>
                </a:solidFill>
                <a:latin typeface="Arial" panose="020B0604020202020204" pitchFamily="34" charset="0"/>
              </a:defRPr>
            </a:lvl2pPr>
            <a:lvl3pPr eaLnBrk="0" fontAlgn="base" hangingPunct="0">
              <a:spcBef>
                <a:spcPct val="0"/>
              </a:spcBef>
              <a:spcAft>
                <a:spcPct val="0"/>
              </a:spcAft>
              <a:tabLst>
                <a:tab pos="2535238" algn="l"/>
              </a:tabLst>
              <a:defRPr>
                <a:solidFill>
                  <a:schemeClr val="tx1"/>
                </a:solidFill>
                <a:latin typeface="Arial" panose="020B0604020202020204" pitchFamily="34" charset="0"/>
              </a:defRPr>
            </a:lvl3pPr>
            <a:lvl4pPr eaLnBrk="0" fontAlgn="base" hangingPunct="0">
              <a:spcBef>
                <a:spcPct val="0"/>
              </a:spcBef>
              <a:spcAft>
                <a:spcPct val="0"/>
              </a:spcAft>
              <a:tabLst>
                <a:tab pos="2535238" algn="l"/>
              </a:tabLst>
              <a:defRPr>
                <a:solidFill>
                  <a:schemeClr val="tx1"/>
                </a:solidFill>
                <a:latin typeface="Arial" panose="020B0604020202020204" pitchFamily="34" charset="0"/>
              </a:defRPr>
            </a:lvl4pPr>
            <a:lvl5pPr eaLnBrk="0" fontAlgn="base" hangingPunct="0">
              <a:spcBef>
                <a:spcPct val="0"/>
              </a:spcBef>
              <a:spcAft>
                <a:spcPct val="0"/>
              </a:spcAft>
              <a:tabLst>
                <a:tab pos="2535238" algn="l"/>
              </a:tabLst>
              <a:defRPr>
                <a:solidFill>
                  <a:schemeClr val="tx1"/>
                </a:solidFill>
                <a:latin typeface="Arial" panose="020B0604020202020204" pitchFamily="34" charset="0"/>
              </a:defRPr>
            </a:lvl5pPr>
            <a:lvl6pPr eaLnBrk="0" fontAlgn="base" hangingPunct="0">
              <a:spcBef>
                <a:spcPct val="0"/>
              </a:spcBef>
              <a:spcAft>
                <a:spcPct val="0"/>
              </a:spcAft>
              <a:tabLst>
                <a:tab pos="2535238" algn="l"/>
              </a:tabLst>
              <a:defRPr>
                <a:solidFill>
                  <a:schemeClr val="tx1"/>
                </a:solidFill>
                <a:latin typeface="Arial" panose="020B0604020202020204" pitchFamily="34" charset="0"/>
              </a:defRPr>
            </a:lvl6pPr>
            <a:lvl7pPr eaLnBrk="0" fontAlgn="base" hangingPunct="0">
              <a:spcBef>
                <a:spcPct val="0"/>
              </a:spcBef>
              <a:spcAft>
                <a:spcPct val="0"/>
              </a:spcAft>
              <a:tabLst>
                <a:tab pos="2535238" algn="l"/>
              </a:tabLst>
              <a:defRPr>
                <a:solidFill>
                  <a:schemeClr val="tx1"/>
                </a:solidFill>
                <a:latin typeface="Arial" panose="020B0604020202020204" pitchFamily="34" charset="0"/>
              </a:defRPr>
            </a:lvl7pPr>
            <a:lvl8pPr eaLnBrk="0" fontAlgn="base" hangingPunct="0">
              <a:spcBef>
                <a:spcPct val="0"/>
              </a:spcBef>
              <a:spcAft>
                <a:spcPct val="0"/>
              </a:spcAft>
              <a:tabLst>
                <a:tab pos="2535238" algn="l"/>
              </a:tabLst>
              <a:defRPr>
                <a:solidFill>
                  <a:schemeClr val="tx1"/>
                </a:solidFill>
                <a:latin typeface="Arial" panose="020B0604020202020204" pitchFamily="34" charset="0"/>
              </a:defRPr>
            </a:lvl8pPr>
            <a:lvl9pPr eaLnBrk="0" fontAlgn="base" hangingPunct="0">
              <a:spcBef>
                <a:spcPct val="0"/>
              </a:spcBef>
              <a:spcAft>
                <a:spcPct val="0"/>
              </a:spcAft>
              <a:tabLst>
                <a:tab pos="2535238" algn="l"/>
              </a:tabLs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tab pos="2535238" algn="l"/>
              </a:tabLst>
            </a:pPr>
            <a:r>
              <a:rPr kumimoji="0" lang="en-US" altLang="en-US" sz="12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2535238" algn="l"/>
              </a:tabLst>
            </a:pPr>
            <a:r>
              <a:rPr kumimoji="0" lang="en-US" altLang="en-US" sz="12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Specifications: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descr="TowerPro SG 90 Micro Servo Motor : Amazon.in: Industrial &amp; Scientific">
            <a:extLst>
              <a:ext uri="{FF2B5EF4-FFF2-40B4-BE49-F238E27FC236}">
                <a16:creationId xmlns:a16="http://schemas.microsoft.com/office/drawing/2014/main" id="{FCF3AB4A-E3F4-9DE8-8C8D-C8F05DEF5385}"/>
              </a:ext>
            </a:extLst>
          </p:cNvPr>
          <p:cNvPicPr>
            <a:picLocks noChangeAspect="1"/>
          </p:cNvPicPr>
          <p:nvPr/>
        </p:nvPicPr>
        <p:blipFill rotWithShape="1">
          <a:blip r:embed="rId2">
            <a:extLst>
              <a:ext uri="{28A0092B-C50C-407E-A947-70E740481C1C}">
                <a14:useLocalDpi xmlns:a14="http://schemas.microsoft.com/office/drawing/2010/main" val="0"/>
              </a:ext>
            </a:extLst>
          </a:blip>
          <a:srcRect l="10927" t="13126" b="6190"/>
          <a:stretch/>
        </p:blipFill>
        <p:spPr bwMode="auto">
          <a:xfrm>
            <a:off x="10116074" y="280987"/>
            <a:ext cx="1869440" cy="139890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43243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2987</TotalTime>
  <Words>1454</Words>
  <Application>Microsoft Office PowerPoint</Application>
  <PresentationFormat>Widescreen</PresentationFormat>
  <Paragraphs>179</Paragraphs>
  <Slides>33</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Algerian</vt:lpstr>
      <vt:lpstr>Arial</vt:lpstr>
      <vt:lpstr>Calibri</vt:lpstr>
      <vt:lpstr>Times New Roman</vt:lpstr>
      <vt:lpstr>Trebuchet MS</vt:lpstr>
      <vt:lpstr>Wingdings</vt:lpstr>
      <vt:lpstr>Wingdings 3</vt:lpstr>
      <vt:lpstr>Facet</vt:lpstr>
      <vt:lpstr>PowerPoint Presentation</vt:lpstr>
      <vt:lpstr>PowerPoint Presentation</vt:lpstr>
      <vt:lpstr>PowerPoint Presentation</vt:lpstr>
      <vt:lpstr>Objectives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PLAN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Bhanu prakashreddy</dc:creator>
  <cp:lastModifiedBy>VELLALA LINGA BHANU PRAKASH REDDY</cp:lastModifiedBy>
  <cp:revision>59</cp:revision>
  <dcterms:created xsi:type="dcterms:W3CDTF">2022-10-12T15:17:51Z</dcterms:created>
  <dcterms:modified xsi:type="dcterms:W3CDTF">2023-03-14T05:15:00Z</dcterms:modified>
</cp:coreProperties>
</file>

<file path=docProps/thumbnail.jpeg>
</file>